
<file path=[Content_Types].xml><?xml version="1.0" encoding="utf-8"?>
<Types xmlns="http://schemas.openxmlformats.org/package/2006/content-types">
  <Override PartName="/ppt/embeddings/oleObject5.bin" ContentType="application/vnd.openxmlformats-officedocument.oleObject"/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embeddings/oleObject3.bin" ContentType="application/vnd.openxmlformats-officedocument.oleObject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embeddings/oleObject1.bin" ContentType="application/vnd.openxmlformats-officedocument.oleObject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embeddings/oleObject8.bin" ContentType="application/vnd.openxmlformats-officedocument.oleObject"/>
  <Default Extension="pict" ContentType="image/pict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ppt/embeddings/oleObject6.bin" ContentType="application/vnd.openxmlformats-officedocument.oleObject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embeddings/oleObject4.bin" ContentType="application/vnd.openxmlformats-officedocument.oleObject"/>
  <Default Extension="bin" ContentType="application/vnd.openxmlformats-officedocument.presentationml.printerSettings"/>
  <Override PartName="/ppt/embeddings/oleObject10.bin" ContentType="application/vnd.openxmlformats-officedocument.oleObject"/>
  <Override PartName="/ppt/embeddings/oleObject2.bin" ContentType="application/vnd.openxmlformats-officedocument.oleObjec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Default Extension="vml" ContentType="application/vnd.openxmlformats-officedocument.vmlDrawing"/>
  <Default Extension="pdf" ContentType="application/pdf"/>
  <Override PartName="/ppt/notesMasters/notesMaster1.xml" ContentType="application/vnd.openxmlformats-officedocument.presentationml.notesMaster+xml"/>
  <Override PartName="/ppt/embeddings/oleObject9.bin" ContentType="application/vnd.openxmlformats-officedocument.oleObject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embeddings/oleObject7.bin" ContentType="application/vnd.openxmlformats-officedocument.oleObject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5999738" cy="35999738"/>
  <p:notesSz cx="6858000" cy="9144000"/>
  <p:defaultTextStyle>
    <a:defPPr>
      <a:defRPr lang="en-US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00FF"/>
    <a:srgbClr val="009A46"/>
    <a:srgbClr val="000000"/>
    <a:srgbClr val="E2E2E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vertBarState="minimized">
    <p:restoredLeft sz="15620"/>
    <p:restoredTop sz="98167" autoAdjust="0"/>
  </p:normalViewPr>
  <p:slideViewPr>
    <p:cSldViewPr>
      <p:cViewPr>
        <p:scale>
          <a:sx n="33" d="100"/>
          <a:sy n="33" d="100"/>
        </p:scale>
        <p:origin x="-1264" y="-88"/>
      </p:cViewPr>
      <p:guideLst>
        <p:guide orient="horz" pos="11339"/>
        <p:guide pos="11338"/>
      </p:guideLst>
    </p:cSldViewPr>
  </p:slideViewPr>
  <p:notesTextViewPr>
    <p:cViewPr>
      <p:scale>
        <a:sx n="100" d="100"/>
        <a:sy n="100" d="100"/>
      </p:scale>
      <p:origin x="0" y="24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ict"/><Relationship Id="rId4" Type="http://schemas.openxmlformats.org/officeDocument/2006/relationships/image" Target="../media/image4.pict"/><Relationship Id="rId5" Type="http://schemas.openxmlformats.org/officeDocument/2006/relationships/image" Target="../media/image5.pict"/><Relationship Id="rId6" Type="http://schemas.openxmlformats.org/officeDocument/2006/relationships/image" Target="../media/image6.pict"/><Relationship Id="rId7" Type="http://schemas.openxmlformats.org/officeDocument/2006/relationships/image" Target="../media/image7.pict"/><Relationship Id="rId8" Type="http://schemas.openxmlformats.org/officeDocument/2006/relationships/image" Target="../media/image8.pict"/><Relationship Id="rId9" Type="http://schemas.openxmlformats.org/officeDocument/2006/relationships/image" Target="../media/image9.pict"/><Relationship Id="rId10" Type="http://schemas.openxmlformats.org/officeDocument/2006/relationships/image" Target="../media/image10.pict"/><Relationship Id="rId1" Type="http://schemas.openxmlformats.org/officeDocument/2006/relationships/image" Target="../media/image1.pict"/><Relationship Id="rId2" Type="http://schemas.openxmlformats.org/officeDocument/2006/relationships/image" Target="../media/image2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2512-4347-994C-ACF0-A6A5026F4D43}" type="datetimeFigureOut">
              <a:rPr lang="en-US" smtClean="0"/>
              <a:pPr/>
              <a:t>7/27/13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0002C-750D-9C4B-B167-7C0B6E9BD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714500" y="685800"/>
            <a:ext cx="3429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0002C-750D-9C4B-B167-7C0B6E9BDF8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9981" y="11183255"/>
            <a:ext cx="30599778" cy="771661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9961" y="20399851"/>
            <a:ext cx="25199817" cy="91999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7/27/13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6202" y="25199816"/>
            <a:ext cx="21599843" cy="2974981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056202" y="3216644"/>
            <a:ext cx="21599843" cy="21599843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56202" y="28174798"/>
            <a:ext cx="21599843" cy="4224967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7/27/13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7/27/13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7/27/13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Default Po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21"/>
          </p:nvPr>
        </p:nvSpPr>
        <p:spPr>
          <a:xfrm>
            <a:off x="25266466" y="25191110"/>
            <a:ext cx="9962719" cy="975954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457200" indent="-457200" algn="ctr">
              <a:spcBef>
                <a:spcPts val="600"/>
              </a:spcBef>
              <a:spcAft>
                <a:spcPts val="1200"/>
              </a:spcAft>
              <a:buNone/>
              <a:defRPr sz="4000" b="1">
                <a:latin typeface="Arial" pitchFamily="34" charset="0"/>
                <a:cs typeface="Arial" pitchFamily="34" charset="0"/>
              </a:defRPr>
            </a:lvl1pPr>
            <a:lvl2pPr marL="465138" indent="-46513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3600">
                <a:latin typeface="Arial" pitchFamily="34" charset="0"/>
                <a:cs typeface="Arial" pitchFamily="34" charset="0"/>
              </a:defRPr>
            </a:lvl2pPr>
            <a:lvl3pPr marL="920750" indent="-47148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tabLst/>
              <a:defRPr sz="3200">
                <a:latin typeface="Arial" pitchFamily="34" charset="0"/>
                <a:cs typeface="Arial" pitchFamily="34" charset="0"/>
              </a:defRPr>
            </a:lvl3pPr>
            <a:lvl4pPr marL="1379538" indent="-479425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2800">
                <a:latin typeface="Arial" pitchFamily="34" charset="0"/>
                <a:cs typeface="Arial" pitchFamily="34" charset="0"/>
              </a:defRPr>
            </a:lvl4pPr>
            <a:lvl5pPr marL="1835150" indent="-466725">
              <a:spcBef>
                <a:spcPts val="0"/>
              </a:spcBef>
              <a:spcAft>
                <a:spcPts val="600"/>
              </a:spcAft>
              <a:defRPr sz="2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6" name="Content Placeholder 2"/>
          <p:cNvSpPr>
            <a:spLocks noGrp="1"/>
          </p:cNvSpPr>
          <p:nvPr>
            <p:ph idx="20"/>
          </p:nvPr>
        </p:nvSpPr>
        <p:spPr>
          <a:xfrm>
            <a:off x="25266466" y="7555447"/>
            <a:ext cx="9962719" cy="1686517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457200" indent="-457200" algn="ctr">
              <a:spcBef>
                <a:spcPts val="600"/>
              </a:spcBef>
              <a:spcAft>
                <a:spcPts val="1200"/>
              </a:spcAft>
              <a:buNone/>
              <a:defRPr sz="4000" b="1">
                <a:latin typeface="Arial" pitchFamily="34" charset="0"/>
                <a:cs typeface="Arial" pitchFamily="34" charset="0"/>
              </a:defRPr>
            </a:lvl1pPr>
            <a:lvl2pPr marL="465138" indent="-46513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3600">
                <a:latin typeface="Arial" pitchFamily="34" charset="0"/>
                <a:cs typeface="Arial" pitchFamily="34" charset="0"/>
              </a:defRPr>
            </a:lvl2pPr>
            <a:lvl3pPr marL="920750" indent="-47148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tabLst/>
              <a:defRPr sz="3200">
                <a:latin typeface="Arial" pitchFamily="34" charset="0"/>
                <a:cs typeface="Arial" pitchFamily="34" charset="0"/>
              </a:defRPr>
            </a:lvl3pPr>
            <a:lvl4pPr marL="1379538" indent="-479425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2800">
                <a:latin typeface="Arial" pitchFamily="34" charset="0"/>
                <a:cs typeface="Arial" pitchFamily="34" charset="0"/>
              </a:defRPr>
            </a:lvl4pPr>
            <a:lvl5pPr marL="1835150" indent="-466725">
              <a:spcBef>
                <a:spcPts val="0"/>
              </a:spcBef>
              <a:spcAft>
                <a:spcPts val="600"/>
              </a:spcAft>
              <a:defRPr sz="2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5" name="Content Placeholder 2"/>
          <p:cNvSpPr>
            <a:spLocks noGrp="1"/>
          </p:cNvSpPr>
          <p:nvPr>
            <p:ph idx="19"/>
          </p:nvPr>
        </p:nvSpPr>
        <p:spPr>
          <a:xfrm>
            <a:off x="11520488" y="6870567"/>
            <a:ext cx="12958764" cy="1575224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457200" indent="-457200" algn="ctr">
              <a:spcBef>
                <a:spcPts val="600"/>
              </a:spcBef>
              <a:spcAft>
                <a:spcPts val="1200"/>
              </a:spcAft>
              <a:buNone/>
              <a:defRPr sz="4000" b="1">
                <a:latin typeface="Arial" pitchFamily="34" charset="0"/>
                <a:cs typeface="Arial" pitchFamily="34" charset="0"/>
              </a:defRPr>
            </a:lvl1pPr>
            <a:lvl2pPr marL="465138" indent="-46513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3600">
                <a:latin typeface="Arial" pitchFamily="34" charset="0"/>
                <a:cs typeface="Arial" pitchFamily="34" charset="0"/>
              </a:defRPr>
            </a:lvl2pPr>
            <a:lvl3pPr marL="920750" indent="-47148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tabLst/>
              <a:defRPr sz="3200">
                <a:latin typeface="Arial" pitchFamily="34" charset="0"/>
                <a:cs typeface="Arial" pitchFamily="34" charset="0"/>
              </a:defRPr>
            </a:lvl3pPr>
            <a:lvl4pPr marL="1379538" indent="-479425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2800">
                <a:latin typeface="Arial" pitchFamily="34" charset="0"/>
                <a:cs typeface="Arial" pitchFamily="34" charset="0"/>
              </a:defRPr>
            </a:lvl4pPr>
            <a:lvl5pPr marL="1835150" indent="-466725">
              <a:spcBef>
                <a:spcPts val="0"/>
              </a:spcBef>
              <a:spcAft>
                <a:spcPts val="600"/>
              </a:spcAft>
              <a:defRPr sz="2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4" name="Content Placeholder 2"/>
          <p:cNvSpPr>
            <a:spLocks noGrp="1"/>
          </p:cNvSpPr>
          <p:nvPr>
            <p:ph idx="18"/>
          </p:nvPr>
        </p:nvSpPr>
        <p:spPr>
          <a:xfrm>
            <a:off x="11520488" y="23478910"/>
            <a:ext cx="12958764" cy="1147174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457200" indent="-457200" algn="ctr">
              <a:spcBef>
                <a:spcPts val="600"/>
              </a:spcBef>
              <a:spcAft>
                <a:spcPts val="1200"/>
              </a:spcAft>
              <a:buNone/>
              <a:defRPr sz="4000" b="1">
                <a:latin typeface="Arial" pitchFamily="34" charset="0"/>
                <a:cs typeface="Arial" pitchFamily="34" charset="0"/>
              </a:defRPr>
            </a:lvl1pPr>
            <a:lvl2pPr marL="465138" indent="-46513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3600">
                <a:latin typeface="Arial" pitchFamily="34" charset="0"/>
                <a:cs typeface="Arial" pitchFamily="34" charset="0"/>
              </a:defRPr>
            </a:lvl2pPr>
            <a:lvl3pPr marL="920750" indent="-47148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tabLst/>
              <a:defRPr sz="3200">
                <a:latin typeface="Arial" pitchFamily="34" charset="0"/>
                <a:cs typeface="Arial" pitchFamily="34" charset="0"/>
              </a:defRPr>
            </a:lvl3pPr>
            <a:lvl4pPr marL="1379538" indent="-479425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2800">
                <a:latin typeface="Arial" pitchFamily="34" charset="0"/>
                <a:cs typeface="Arial" pitchFamily="34" charset="0"/>
              </a:defRPr>
            </a:lvl4pPr>
            <a:lvl5pPr marL="1835150" indent="-466725">
              <a:spcBef>
                <a:spcPts val="0"/>
              </a:spcBef>
              <a:spcAft>
                <a:spcPts val="600"/>
              </a:spcAft>
              <a:defRPr sz="2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3" name="Content Placeholder 2"/>
          <p:cNvSpPr>
            <a:spLocks noGrp="1"/>
          </p:cNvSpPr>
          <p:nvPr>
            <p:ph idx="17"/>
          </p:nvPr>
        </p:nvSpPr>
        <p:spPr>
          <a:xfrm>
            <a:off x="770552" y="26732089"/>
            <a:ext cx="9962719" cy="821856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457200" indent="-457200" algn="ctr">
              <a:spcBef>
                <a:spcPts val="600"/>
              </a:spcBef>
              <a:spcAft>
                <a:spcPts val="1200"/>
              </a:spcAft>
              <a:buNone/>
              <a:defRPr sz="4000" b="1">
                <a:latin typeface="Arial" pitchFamily="34" charset="0"/>
                <a:cs typeface="Arial" pitchFamily="34" charset="0"/>
              </a:defRPr>
            </a:lvl1pPr>
            <a:lvl2pPr marL="465138" indent="-46513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3600">
                <a:latin typeface="Arial" pitchFamily="34" charset="0"/>
                <a:cs typeface="Arial" pitchFamily="34" charset="0"/>
              </a:defRPr>
            </a:lvl2pPr>
            <a:lvl3pPr marL="920750" indent="-47148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tabLst/>
              <a:defRPr sz="3200">
                <a:latin typeface="Arial" pitchFamily="34" charset="0"/>
                <a:cs typeface="Arial" pitchFamily="34" charset="0"/>
              </a:defRPr>
            </a:lvl3pPr>
            <a:lvl4pPr marL="1379538" indent="-479425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2800">
                <a:latin typeface="Arial" pitchFamily="34" charset="0"/>
                <a:cs typeface="Arial" pitchFamily="34" charset="0"/>
              </a:defRPr>
            </a:lvl4pPr>
            <a:lvl5pPr marL="1835150" indent="-466725">
              <a:spcBef>
                <a:spcPts val="0"/>
              </a:spcBef>
              <a:spcAft>
                <a:spcPts val="600"/>
              </a:spcAft>
              <a:defRPr sz="2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0552" y="7555447"/>
            <a:ext cx="9962719" cy="607831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457200" indent="-457200" algn="ctr">
              <a:spcBef>
                <a:spcPts val="600"/>
              </a:spcBef>
              <a:spcAft>
                <a:spcPts val="1200"/>
              </a:spcAft>
              <a:buNone/>
              <a:defRPr sz="4000" b="1">
                <a:latin typeface="Arial" pitchFamily="34" charset="0"/>
                <a:cs typeface="Arial" pitchFamily="34" charset="0"/>
              </a:defRPr>
            </a:lvl1pPr>
            <a:lvl2pPr marL="465138" indent="-46513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3600">
                <a:latin typeface="Arial" pitchFamily="34" charset="0"/>
                <a:cs typeface="Arial" pitchFamily="34" charset="0"/>
              </a:defRPr>
            </a:lvl2pPr>
            <a:lvl3pPr marL="920750" indent="-47148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tabLst/>
              <a:defRPr sz="3200">
                <a:latin typeface="Arial" pitchFamily="34" charset="0"/>
                <a:cs typeface="Arial" pitchFamily="34" charset="0"/>
              </a:defRPr>
            </a:lvl3pPr>
            <a:lvl4pPr marL="1379538" indent="-479425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2800">
                <a:latin typeface="Arial" pitchFamily="34" charset="0"/>
                <a:cs typeface="Arial" pitchFamily="34" charset="0"/>
              </a:defRPr>
            </a:lvl4pPr>
            <a:lvl5pPr marL="1835150" indent="-466725">
              <a:spcBef>
                <a:spcPts val="0"/>
              </a:spcBef>
              <a:spcAft>
                <a:spcPts val="600"/>
              </a:spcAft>
              <a:defRPr sz="2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Content Placeholder 2"/>
          <p:cNvSpPr>
            <a:spLocks noGrp="1"/>
          </p:cNvSpPr>
          <p:nvPr>
            <p:ph idx="16"/>
          </p:nvPr>
        </p:nvSpPr>
        <p:spPr>
          <a:xfrm>
            <a:off x="770552" y="14404249"/>
            <a:ext cx="9962719" cy="1147174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457200" indent="-457200" algn="ctr">
              <a:spcBef>
                <a:spcPts val="600"/>
              </a:spcBef>
              <a:spcAft>
                <a:spcPts val="1200"/>
              </a:spcAft>
              <a:buNone/>
              <a:defRPr sz="4000" b="1">
                <a:latin typeface="Arial" pitchFamily="34" charset="0"/>
                <a:cs typeface="Arial" pitchFamily="34" charset="0"/>
              </a:defRPr>
            </a:lvl1pPr>
            <a:lvl2pPr marL="465138" indent="-46513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3600">
                <a:latin typeface="Arial" pitchFamily="34" charset="0"/>
                <a:cs typeface="Arial" pitchFamily="34" charset="0"/>
              </a:defRPr>
            </a:lvl2pPr>
            <a:lvl3pPr marL="920750" indent="-47148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tabLst/>
              <a:defRPr sz="3200">
                <a:latin typeface="Arial" pitchFamily="34" charset="0"/>
                <a:cs typeface="Arial" pitchFamily="34" charset="0"/>
              </a:defRPr>
            </a:lvl3pPr>
            <a:lvl4pPr marL="1379538" indent="-479425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2800">
                <a:latin typeface="Arial" pitchFamily="34" charset="0"/>
                <a:cs typeface="Arial" pitchFamily="34" charset="0"/>
              </a:defRPr>
            </a:lvl4pPr>
            <a:lvl5pPr marL="1835150" indent="-466725">
              <a:spcBef>
                <a:spcPts val="0"/>
              </a:spcBef>
              <a:spcAft>
                <a:spcPts val="600"/>
              </a:spcAft>
              <a:defRPr sz="2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690338"/>
            <a:ext cx="35999738" cy="3526319"/>
          </a:xfrm>
        </p:spPr>
        <p:txBody>
          <a:bodyPr tIns="0" bIns="91440">
            <a:normAutofit/>
          </a:bodyPr>
          <a:lstStyle>
            <a:lvl1pPr>
              <a:defRPr sz="115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2" hasCustomPrompt="1"/>
          </p:nvPr>
        </p:nvSpPr>
        <p:spPr>
          <a:xfrm>
            <a:off x="1" y="4131459"/>
            <a:ext cx="35999738" cy="1968529"/>
          </a:xfrm>
        </p:spPr>
        <p:txBody>
          <a:bodyPr tIns="91440" bIns="0">
            <a:normAutofit/>
          </a:bodyPr>
          <a:lstStyle>
            <a:lvl1pPr algn="ctr">
              <a:buNone/>
              <a:defRPr sz="4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authors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732" y="23133168"/>
            <a:ext cx="30599778" cy="7149947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3732" y="15258229"/>
            <a:ext cx="30599778" cy="7874939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7/27/13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24941" y="37091399"/>
            <a:ext cx="75543203" cy="104899237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68138" y="37091399"/>
            <a:ext cx="75543198" cy="104899237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7/27/13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9987" y="1441660"/>
            <a:ext cx="32399765" cy="599995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9987" y="8058278"/>
            <a:ext cx="15906136" cy="3358306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9987" y="11416583"/>
            <a:ext cx="15906136" cy="20741518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87368" y="8058278"/>
            <a:ext cx="15912385" cy="3358306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87368" y="11416583"/>
            <a:ext cx="15912385" cy="20741518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7/27/13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7/27/13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7/27/13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9989" y="1433323"/>
            <a:ext cx="11843666" cy="6099956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74899" y="1433326"/>
            <a:ext cx="20124853" cy="30724779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9989" y="7533281"/>
            <a:ext cx="11843666" cy="246248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7/27/13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9987" y="1441660"/>
            <a:ext cx="32399765" cy="5999957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9987" y="8399942"/>
            <a:ext cx="32399765" cy="23758163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99986" y="33366427"/>
            <a:ext cx="8399939" cy="1916652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E60A4-2212-4B3B-9F46-95612D6C767A}" type="datetimeFigureOut">
              <a:rPr lang="en-US" smtClean="0"/>
              <a:pPr/>
              <a:t>7/27/13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299911" y="33366427"/>
            <a:ext cx="11399917" cy="1916652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799813" y="33366427"/>
            <a:ext cx="8399939" cy="1916652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.bin"/><Relationship Id="rId12" Type="http://schemas.openxmlformats.org/officeDocument/2006/relationships/oleObject" Target="../embeddings/oleObject4.bin"/><Relationship Id="rId13" Type="http://schemas.openxmlformats.org/officeDocument/2006/relationships/oleObject" Target="../embeddings/oleObject5.bin"/><Relationship Id="rId14" Type="http://schemas.openxmlformats.org/officeDocument/2006/relationships/oleObject" Target="../embeddings/oleObject6.bin"/><Relationship Id="rId15" Type="http://schemas.openxmlformats.org/officeDocument/2006/relationships/image" Target="../media/image15.png"/><Relationship Id="rId16" Type="http://schemas.openxmlformats.org/officeDocument/2006/relationships/oleObject" Target="../embeddings/oleObject7.bin"/><Relationship Id="rId17" Type="http://schemas.openxmlformats.org/officeDocument/2006/relationships/oleObject" Target="../embeddings/oleObject8.bin"/><Relationship Id="rId18" Type="http://schemas.openxmlformats.org/officeDocument/2006/relationships/oleObject" Target="../embeddings/oleObject9.bin"/><Relationship Id="rId19" Type="http://schemas.openxmlformats.org/officeDocument/2006/relationships/oleObject" Target="../embeddings/oleObject10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1.xml"/><Relationship Id="rId4" Type="http://schemas.openxmlformats.org/officeDocument/2006/relationships/image" Target="../media/image11.jpe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df"/><Relationship Id="rId8" Type="http://schemas.openxmlformats.org/officeDocument/2006/relationships/image" Target="../media/image151.png"/><Relationship Id="rId9" Type="http://schemas.openxmlformats.org/officeDocument/2006/relationships/oleObject" Target="../embeddings/oleObject1.bin"/><Relationship Id="rId10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18076069" y="6569869"/>
            <a:ext cx="16992600" cy="288798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365" y="245270"/>
            <a:ext cx="5515503" cy="5867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72870" y="550069"/>
            <a:ext cx="4343400" cy="31668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048869" y="3979069"/>
            <a:ext cx="4919733" cy="19254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" name="Content Placeholder 6"/>
          <p:cNvSpPr>
            <a:spLocks noGrp="1"/>
          </p:cNvSpPr>
          <p:nvPr>
            <p:ph idx="19"/>
          </p:nvPr>
        </p:nvSpPr>
        <p:spPr>
          <a:xfrm>
            <a:off x="19303648" y="6493669"/>
            <a:ext cx="6087621" cy="1752600"/>
          </a:xfrm>
          <a:ln>
            <a:noFill/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Simulation 1: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 Nearest Neighbors</a:t>
            </a:r>
          </a:p>
          <a:p>
            <a:pPr lvl="1">
              <a:spcAft>
                <a:spcPts val="0"/>
              </a:spcAft>
            </a:pP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8"/>
          </p:nvPr>
        </p:nvSpPr>
        <p:spPr>
          <a:xfrm>
            <a:off x="20133469" y="18380869"/>
            <a:ext cx="12958764" cy="1143000"/>
          </a:xfrm>
          <a:ln>
            <a:noFill/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Simulation 3: Phrase Completion</a:t>
            </a:r>
          </a:p>
          <a:p>
            <a:pPr lvl="1">
              <a:spcAft>
                <a:spcPts val="0"/>
              </a:spcAft>
            </a:pP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669" y="6569869"/>
            <a:ext cx="16916400" cy="3810000"/>
          </a:xfrm>
          <a:ln w="6350" cmpd="sng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pPr algn="l">
              <a:buFont typeface="Arial"/>
              <a:buChar char="•"/>
            </a:pPr>
            <a:r>
              <a:rPr lang="en-US" sz="3400" b="0" dirty="0" smtClean="0"/>
              <a:t>Our aim: to develop detailed neural models of lexical processing.</a:t>
            </a:r>
          </a:p>
          <a:p>
            <a:pPr algn="l">
              <a:buFont typeface="Arial"/>
              <a:buChar char="•"/>
            </a:pPr>
            <a:r>
              <a:rPr lang="en-US" sz="3400" b="0" dirty="0" smtClean="0"/>
              <a:t>Present task: extending a recent approach to building neural simulations of cognitive processes (</a:t>
            </a:r>
            <a:r>
              <a:rPr lang="en-US" sz="3400" b="0" dirty="0" err="1" smtClean="0"/>
              <a:t>Eliasmith</a:t>
            </a:r>
            <a:r>
              <a:rPr lang="en-US" sz="3400" b="0" dirty="0" smtClean="0"/>
              <a:t>, 2013) to account for distributional models of semantics. Main focus is on word order encoding.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421191"/>
            <a:ext cx="35999738" cy="3526319"/>
          </a:xfrm>
        </p:spPr>
        <p:txBody>
          <a:bodyPr>
            <a:normAutofit fontScale="90000"/>
          </a:bodyPr>
          <a:lstStyle/>
          <a:p>
            <a:r>
              <a:rPr lang="en-US" sz="10000" dirty="0" smtClean="0"/>
              <a:t>A </a:t>
            </a:r>
            <a:r>
              <a:rPr lang="en-US" sz="10000" dirty="0" err="1" smtClean="0"/>
              <a:t>Neurally</a:t>
            </a:r>
            <a:r>
              <a:rPr lang="en-US" sz="10000" dirty="0" smtClean="0"/>
              <a:t> Plausible Encoding of Word Order </a:t>
            </a:r>
            <a:br>
              <a:rPr lang="en-US" sz="10000" dirty="0" smtClean="0"/>
            </a:br>
            <a:r>
              <a:rPr lang="en-US" sz="10000" dirty="0" smtClean="0"/>
              <a:t>Information into a Semantic Vector Space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Peter Blouw, Chris </a:t>
            </a:r>
            <a:r>
              <a:rPr lang="en-US" dirty="0" err="1" smtClean="0"/>
              <a:t>Eliasmith</a:t>
            </a:r>
            <a:r>
              <a:rPr lang="en-US" dirty="0" smtClean="0"/>
              <a:t> {</a:t>
            </a:r>
            <a:r>
              <a:rPr lang="en-US" dirty="0" err="1" smtClean="0"/>
              <a:t>pblouw</a:t>
            </a:r>
            <a:r>
              <a:rPr lang="en-US" dirty="0" smtClean="0"/>
              <a:t>, </a:t>
            </a:r>
            <a:r>
              <a:rPr lang="en-US" dirty="0" err="1" smtClean="0"/>
              <a:t>celiasmith}@uwaterloo.ca</a:t>
            </a:r>
            <a:endParaRPr lang="en-US" dirty="0" smtClean="0"/>
          </a:p>
          <a:p>
            <a:r>
              <a:rPr lang="en-GB" dirty="0" smtClean="0">
                <a:solidFill>
                  <a:srgbClr val="000000"/>
                </a:solidFill>
              </a:rPr>
              <a:t>Centre for Theoretical Neuroscience, University of Waterloo &lt;http://ctn.uwaterloo.ca&gt;</a:t>
            </a:r>
          </a:p>
          <a:p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mc:AlternateContent xmlns:ma="http://schemas.microsoft.com/office/mac/drawingml/2008/main">
          <mc:Choice Requires="ma">
            <p:blipFill>
              <a:blip r:embed="rId7"/>
              <a:srcRect/>
              <a:stretch>
                <a:fillRect/>
              </a:stretch>
            </p:blipFill>
          </mc:Choice>
          <mc:Fallback xmlns:ma="http://schemas.microsoft.com/office/mac/drawingml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  <p:blipFill>
              <a:blip r:embed="rId8"/>
              <a:srcRect/>
              <a:stretch>
                <a:fillRect/>
              </a:stretch>
            </p:blipFill>
          </mc:Fallback>
        </mc:AlternateContent>
        <p:spPr bwMode="auto">
          <a:xfrm>
            <a:off x="17951810" y="17901727"/>
            <a:ext cx="96120" cy="196286"/>
          </a:xfrm>
          <a:prstGeom prst="rect">
            <a:avLst/>
          </a:prstGeom>
          <a:noFill/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mc:AlternateContent xmlns:ma="http://schemas.microsoft.com/office/mac/drawingml/2008/main">
          <mc:Choice Requires="ma">
            <p:blipFill>
              <a:blip r:embed="rId7"/>
              <a:srcRect/>
              <a:stretch>
                <a:fillRect/>
              </a:stretch>
            </p:blipFill>
          </mc:Choice>
          <mc:Fallback xmlns:ma="http://schemas.microsoft.com/office/mac/drawingml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  <p:blipFill>
              <a:blip r:embed="rId8"/>
              <a:srcRect/>
              <a:stretch>
                <a:fillRect/>
              </a:stretch>
            </p:blipFill>
          </mc:Fallback>
        </mc:AlternateContent>
        <p:spPr bwMode="auto">
          <a:xfrm>
            <a:off x="17951810" y="17901727"/>
            <a:ext cx="96120" cy="196286"/>
          </a:xfrm>
          <a:prstGeom prst="rect">
            <a:avLst/>
          </a:prstGeom>
          <a:noFill/>
        </p:spPr>
      </p:pic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18685669" y="19687801"/>
          <a:ext cx="16002000" cy="1385686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334000"/>
                <a:gridCol w="762000"/>
                <a:gridCol w="9906000"/>
              </a:tblGrid>
              <a:tr h="9240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500" dirty="0" smtClean="0">
                          <a:latin typeface="Arial"/>
                        </a:rPr>
                        <a:t>Phrase</a:t>
                      </a:r>
                      <a:endParaRPr lang="en-US" sz="3500" dirty="0">
                        <a:latin typeface="Arial"/>
                      </a:endParaRPr>
                    </a:p>
                  </a:txBody>
                  <a:tcPr marL="76897" marR="76897" marT="54356" marB="5435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3500" dirty="0">
                        <a:latin typeface="Arial"/>
                      </a:endParaRPr>
                    </a:p>
                  </a:txBody>
                  <a:tcPr marL="76897" marR="76897" marT="54356" marB="5435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500" dirty="0" smtClean="0">
                          <a:latin typeface="Arial"/>
                        </a:rPr>
                        <a:t>Activations</a:t>
                      </a:r>
                    </a:p>
                  </a:txBody>
                  <a:tcPr marL="76897" marR="76897" marT="54356" marB="54356"/>
                </a:tc>
              </a:tr>
              <a:tr h="142743">
                <a:tc>
                  <a:txBody>
                    <a:bodyPr/>
                    <a:lstStyle/>
                    <a:p>
                      <a:endParaRPr lang="en-US" sz="200" i="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" i="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</a:tr>
              <a:tr h="672323">
                <a:tc>
                  <a:txBody>
                    <a:bodyPr/>
                    <a:lstStyle/>
                    <a:p>
                      <a:r>
                        <a:rPr lang="en-US" sz="3400" i="0" dirty="0" smtClean="0">
                          <a:latin typeface="Arial"/>
                        </a:rPr>
                        <a:t>the [</a:t>
                      </a:r>
                      <a:r>
                        <a:rPr lang="en-US" sz="3400" i="1" dirty="0" smtClean="0">
                          <a:latin typeface="Arial"/>
                        </a:rPr>
                        <a:t>brainstem</a:t>
                      </a:r>
                      <a:r>
                        <a:rPr lang="en-US" sz="3400" i="0" dirty="0" smtClean="0">
                          <a:latin typeface="Arial"/>
                        </a:rPr>
                        <a:t>]</a:t>
                      </a:r>
                      <a:endParaRPr lang="en-US" sz="3400" i="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400" i="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 smtClean="0">
                          <a:latin typeface="Arial"/>
                        </a:rPr>
                        <a:t>same</a:t>
                      </a:r>
                      <a:r>
                        <a:rPr lang="en-US" sz="3400" baseline="0" dirty="0" smtClean="0">
                          <a:latin typeface="Arial"/>
                        </a:rPr>
                        <a:t> (0.68)  ground (0.66)  </a:t>
                      </a:r>
                      <a:r>
                        <a:rPr lang="en-US" sz="3400" baseline="0" dirty="0" err="1" smtClean="0">
                          <a:latin typeface="Arial"/>
                        </a:rPr>
                        <a:t>british</a:t>
                      </a:r>
                      <a:r>
                        <a:rPr lang="en-US" sz="3400" baseline="0" dirty="0" smtClean="0">
                          <a:latin typeface="Arial"/>
                        </a:rPr>
                        <a:t> (0.66) 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</a:tr>
              <a:tr h="654781">
                <a:tc>
                  <a:txBody>
                    <a:bodyPr/>
                    <a:lstStyle/>
                    <a:p>
                      <a:r>
                        <a:rPr lang="en-US" sz="3400" i="0" dirty="0" smtClean="0">
                          <a:latin typeface="Arial"/>
                        </a:rPr>
                        <a:t>the</a:t>
                      </a:r>
                      <a:r>
                        <a:rPr lang="en-US" sz="3400" i="0" baseline="0" dirty="0" smtClean="0">
                          <a:latin typeface="Arial"/>
                        </a:rPr>
                        <a:t> </a:t>
                      </a:r>
                      <a:r>
                        <a:rPr lang="en-US" sz="3400" i="0" dirty="0" smtClean="0">
                          <a:latin typeface="Arial"/>
                        </a:rPr>
                        <a:t>[</a:t>
                      </a:r>
                      <a:r>
                        <a:rPr lang="en-US" sz="3400" i="1" dirty="0" smtClean="0">
                          <a:latin typeface="Arial"/>
                        </a:rPr>
                        <a:t>brainstem</a:t>
                      </a:r>
                      <a:r>
                        <a:rPr lang="en-US" sz="3400" i="0" dirty="0" smtClean="0">
                          <a:latin typeface="Arial"/>
                        </a:rPr>
                        <a:t>] </a:t>
                      </a:r>
                      <a:r>
                        <a:rPr lang="en-US" sz="3400" i="0" baseline="0" dirty="0" smtClean="0">
                          <a:latin typeface="Arial"/>
                        </a:rPr>
                        <a:t>is</a:t>
                      </a:r>
                      <a:endParaRPr lang="en-US" sz="3400" i="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400" i="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 smtClean="0">
                          <a:latin typeface="Arial"/>
                        </a:rPr>
                        <a:t>sun</a:t>
                      </a:r>
                      <a:r>
                        <a:rPr lang="en-US" sz="3400" baseline="0" dirty="0" smtClean="0">
                          <a:latin typeface="Arial"/>
                        </a:rPr>
                        <a:t> (0.53)  c</a:t>
                      </a:r>
                      <a:r>
                        <a:rPr lang="en-US" sz="3400" dirty="0" smtClean="0">
                          <a:latin typeface="Arial"/>
                        </a:rPr>
                        <a:t>lapper (0.53) </a:t>
                      </a:r>
                      <a:r>
                        <a:rPr lang="en-US" sz="3400" baseline="0" dirty="0" smtClean="0">
                          <a:latin typeface="Arial"/>
                        </a:rPr>
                        <a:t> </a:t>
                      </a:r>
                      <a:r>
                        <a:rPr lang="en-US" sz="3400" dirty="0" smtClean="0">
                          <a:latin typeface="Arial"/>
                        </a:rPr>
                        <a:t>next (0.52)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</a:tr>
              <a:tr h="2029516">
                <a:tc>
                  <a:txBody>
                    <a:bodyPr/>
                    <a:lstStyle/>
                    <a:p>
                      <a:r>
                        <a:rPr lang="en-US" sz="3400" i="0" dirty="0" smtClean="0">
                          <a:latin typeface="Arial"/>
                        </a:rPr>
                        <a:t>the</a:t>
                      </a:r>
                      <a:r>
                        <a:rPr lang="en-US" sz="3400" i="0" baseline="0" dirty="0" smtClean="0">
                          <a:latin typeface="Arial"/>
                        </a:rPr>
                        <a:t> </a:t>
                      </a:r>
                      <a:r>
                        <a:rPr lang="en-US" sz="3400" i="0" dirty="0" smtClean="0">
                          <a:latin typeface="Arial"/>
                        </a:rPr>
                        <a:t>[</a:t>
                      </a:r>
                      <a:r>
                        <a:rPr lang="en-US" sz="3400" i="1" dirty="0" smtClean="0">
                          <a:latin typeface="Arial"/>
                        </a:rPr>
                        <a:t>brainstem</a:t>
                      </a:r>
                      <a:r>
                        <a:rPr lang="en-US" sz="3400" i="0" dirty="0" smtClean="0">
                          <a:latin typeface="Arial"/>
                        </a:rPr>
                        <a:t>] </a:t>
                      </a:r>
                      <a:r>
                        <a:rPr lang="en-US" sz="3400" i="0" baseline="0" dirty="0" smtClean="0">
                          <a:latin typeface="Arial"/>
                        </a:rPr>
                        <a:t>is much larger and more complex than the spinal cord</a:t>
                      </a:r>
                      <a:endParaRPr lang="en-US" sz="3400" i="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400" i="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 smtClean="0">
                          <a:latin typeface="Arial"/>
                        </a:rPr>
                        <a:t>brainstem (0.33) </a:t>
                      </a:r>
                      <a:r>
                        <a:rPr lang="en-US" sz="3400" baseline="0" dirty="0" smtClean="0">
                          <a:latin typeface="Arial"/>
                        </a:rPr>
                        <a:t> </a:t>
                      </a:r>
                      <a:r>
                        <a:rPr lang="en-US" sz="3400" dirty="0" smtClean="0">
                          <a:latin typeface="Arial"/>
                        </a:rPr>
                        <a:t>sky (0.3) </a:t>
                      </a:r>
                      <a:r>
                        <a:rPr lang="en-US" sz="3400" baseline="0" dirty="0" smtClean="0">
                          <a:latin typeface="Arial"/>
                        </a:rPr>
                        <a:t> </a:t>
                      </a:r>
                      <a:r>
                        <a:rPr lang="en-US" sz="3400" dirty="0" smtClean="0">
                          <a:latin typeface="Arial"/>
                        </a:rPr>
                        <a:t>presidency (0.29)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</a:tr>
              <a:tr h="529580">
                <a:tc>
                  <a:txBody>
                    <a:bodyPr/>
                    <a:lstStyle/>
                    <a:p>
                      <a:r>
                        <a:rPr lang="en-US" sz="3400" i="0" dirty="0" smtClean="0">
                          <a:latin typeface="Arial"/>
                        </a:rPr>
                        <a:t>emperor</a:t>
                      </a:r>
                      <a:r>
                        <a:rPr lang="en-US" sz="3400" i="0" baseline="0" dirty="0" smtClean="0">
                          <a:latin typeface="Arial"/>
                        </a:rPr>
                        <a:t> [</a:t>
                      </a:r>
                      <a:r>
                        <a:rPr lang="en-US" sz="3400" i="1" baseline="0" dirty="0" smtClean="0">
                          <a:latin typeface="Arial"/>
                        </a:rPr>
                        <a:t>penguins</a:t>
                      </a:r>
                      <a:r>
                        <a:rPr lang="en-US" sz="3400" i="0" baseline="0" dirty="0" smtClean="0">
                          <a:latin typeface="Arial"/>
                        </a:rPr>
                        <a:t>]</a:t>
                      </a:r>
                      <a:endParaRPr lang="en-US" sz="3400" i="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400" i="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 err="1" smtClean="0">
                          <a:latin typeface="Arial"/>
                        </a:rPr>
                        <a:t>yuan</a:t>
                      </a:r>
                      <a:r>
                        <a:rPr lang="en-US" sz="3400" baseline="0" dirty="0" smtClean="0">
                          <a:latin typeface="Arial"/>
                        </a:rPr>
                        <a:t> (0.26)  penguins (0.26)  </a:t>
                      </a:r>
                      <a:r>
                        <a:rPr lang="en-US" sz="3400" baseline="0" dirty="0" err="1" smtClean="0">
                          <a:latin typeface="Arial"/>
                        </a:rPr>
                        <a:t>caligula</a:t>
                      </a:r>
                      <a:r>
                        <a:rPr lang="en-US" sz="3400" baseline="0" dirty="0" smtClean="0">
                          <a:latin typeface="Arial"/>
                        </a:rPr>
                        <a:t> (0.20)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</a:tr>
              <a:tr h="657220">
                <a:tc>
                  <a:txBody>
                    <a:bodyPr/>
                    <a:lstStyle/>
                    <a:p>
                      <a:r>
                        <a:rPr lang="en-US" sz="3400" i="0" dirty="0" smtClean="0">
                          <a:latin typeface="Arial"/>
                        </a:rPr>
                        <a:t>[</a:t>
                      </a:r>
                      <a:r>
                        <a:rPr lang="en-US" sz="3400" i="1" dirty="0" smtClean="0">
                          <a:latin typeface="Arial"/>
                        </a:rPr>
                        <a:t>penguins</a:t>
                      </a:r>
                      <a:r>
                        <a:rPr lang="en-US" sz="3400" i="0" dirty="0" smtClean="0">
                          <a:latin typeface="Arial"/>
                        </a:rPr>
                        <a:t>]</a:t>
                      </a:r>
                      <a:r>
                        <a:rPr lang="en-US" sz="3400" i="0" baseline="0" dirty="0" smtClean="0">
                          <a:latin typeface="Arial"/>
                        </a:rPr>
                        <a:t> have</a:t>
                      </a:r>
                      <a:endParaRPr lang="en-US" sz="3400" i="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400" i="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 err="1" smtClean="0">
                          <a:latin typeface="Arial"/>
                        </a:rPr>
                        <a:t>planaria</a:t>
                      </a:r>
                      <a:r>
                        <a:rPr lang="en-US" sz="3400" dirty="0" smtClean="0">
                          <a:latin typeface="Arial"/>
                        </a:rPr>
                        <a:t> (0.34)</a:t>
                      </a:r>
                      <a:r>
                        <a:rPr lang="en-US" sz="3400" baseline="0" dirty="0" smtClean="0">
                          <a:latin typeface="Arial"/>
                        </a:rPr>
                        <a:t>  </a:t>
                      </a:r>
                      <a:r>
                        <a:rPr lang="en-US" sz="3400" baseline="0" dirty="0" err="1" smtClean="0">
                          <a:latin typeface="Arial"/>
                        </a:rPr>
                        <a:t>threepio</a:t>
                      </a:r>
                      <a:r>
                        <a:rPr lang="en-US" sz="3400" baseline="0" dirty="0" smtClean="0">
                          <a:latin typeface="Arial"/>
                        </a:rPr>
                        <a:t> (0.27) astronomers (0.26)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</a:tr>
              <a:tr h="1912488">
                <a:tc>
                  <a:txBody>
                    <a:bodyPr/>
                    <a:lstStyle/>
                    <a:p>
                      <a:r>
                        <a:rPr lang="en-US" sz="3400" i="0" dirty="0" smtClean="0">
                          <a:latin typeface="Arial"/>
                        </a:rPr>
                        <a:t>the emperor</a:t>
                      </a:r>
                      <a:r>
                        <a:rPr lang="en-US" sz="3400" i="0" baseline="0" dirty="0" smtClean="0">
                          <a:latin typeface="Arial"/>
                        </a:rPr>
                        <a:t> [</a:t>
                      </a:r>
                      <a:r>
                        <a:rPr lang="en-US" sz="3400" i="1" baseline="0" dirty="0" smtClean="0">
                          <a:latin typeface="Arial"/>
                        </a:rPr>
                        <a:t>penguins</a:t>
                      </a:r>
                      <a:r>
                        <a:rPr lang="en-US" sz="3400" i="0" baseline="0" dirty="0" smtClean="0">
                          <a:latin typeface="Arial"/>
                        </a:rPr>
                        <a:t>] have come to their breeding grounds</a:t>
                      </a:r>
                      <a:endParaRPr lang="en-US" sz="3400" i="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400" i="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 smtClean="0">
                          <a:latin typeface="Arial"/>
                        </a:rPr>
                        <a:t>penguins</a:t>
                      </a:r>
                      <a:r>
                        <a:rPr lang="en-US" sz="3400" baseline="0" dirty="0" smtClean="0">
                          <a:latin typeface="Arial"/>
                        </a:rPr>
                        <a:t> (0.34)  </a:t>
                      </a:r>
                      <a:r>
                        <a:rPr lang="en-US" sz="3400" baseline="0" dirty="0" err="1" smtClean="0">
                          <a:latin typeface="Arial"/>
                        </a:rPr>
                        <a:t>yuan</a:t>
                      </a:r>
                      <a:r>
                        <a:rPr lang="en-US" sz="3400" baseline="0" dirty="0" smtClean="0">
                          <a:latin typeface="Arial"/>
                        </a:rPr>
                        <a:t> (0.31)  </a:t>
                      </a:r>
                      <a:r>
                        <a:rPr lang="en-US" sz="3400" baseline="0" dirty="0" err="1" smtClean="0">
                          <a:latin typeface="Arial"/>
                        </a:rPr>
                        <a:t>annelida</a:t>
                      </a:r>
                      <a:r>
                        <a:rPr lang="en-US" sz="3400" baseline="0" dirty="0" smtClean="0">
                          <a:latin typeface="Arial"/>
                        </a:rPr>
                        <a:t> (27)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</a:tr>
              <a:tr h="430769">
                <a:tc>
                  <a:txBody>
                    <a:bodyPr/>
                    <a:lstStyle/>
                    <a:p>
                      <a:r>
                        <a:rPr lang="en-US" sz="3400" dirty="0" smtClean="0">
                          <a:latin typeface="Arial"/>
                        </a:rPr>
                        <a:t>I</a:t>
                      </a:r>
                      <a:r>
                        <a:rPr lang="en-US" sz="3400" baseline="0" dirty="0" smtClean="0">
                          <a:latin typeface="Arial"/>
                        </a:rPr>
                        <a:t> have to [</a:t>
                      </a:r>
                      <a:r>
                        <a:rPr lang="en-US" sz="3400" i="1" baseline="0" dirty="0" smtClean="0">
                          <a:latin typeface="Arial"/>
                        </a:rPr>
                        <a:t>run</a:t>
                      </a:r>
                      <a:r>
                        <a:rPr lang="en-US" sz="3400" i="0" baseline="0" dirty="0" smtClean="0">
                          <a:latin typeface="Arial"/>
                        </a:rPr>
                        <a:t>] now</a:t>
                      </a:r>
                      <a:endParaRPr lang="en-US" sz="3400" i="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400" i="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 smtClean="0">
                          <a:latin typeface="Arial"/>
                        </a:rPr>
                        <a:t>operate (0.37)</a:t>
                      </a:r>
                      <a:r>
                        <a:rPr lang="en-US" sz="3400" baseline="0" dirty="0" smtClean="0">
                          <a:latin typeface="Arial"/>
                        </a:rPr>
                        <a:t>  </a:t>
                      </a:r>
                      <a:r>
                        <a:rPr lang="en-US" sz="3400" dirty="0" smtClean="0">
                          <a:latin typeface="Arial"/>
                        </a:rPr>
                        <a:t>establish (0.35) </a:t>
                      </a:r>
                      <a:r>
                        <a:rPr lang="en-US" sz="3400" baseline="0" dirty="0" smtClean="0">
                          <a:latin typeface="Arial"/>
                        </a:rPr>
                        <a:t> </a:t>
                      </a:r>
                      <a:r>
                        <a:rPr lang="en-US" sz="3400" dirty="0" smtClean="0">
                          <a:latin typeface="Arial"/>
                        </a:rPr>
                        <a:t>levy (0.33)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</a:tr>
              <a:tr h="1037996">
                <a:tc>
                  <a:txBody>
                    <a:bodyPr/>
                    <a:lstStyle/>
                    <a:p>
                      <a:r>
                        <a:rPr lang="en-US" sz="3400" dirty="0" smtClean="0">
                          <a:latin typeface="Arial"/>
                        </a:rPr>
                        <a:t>I [</a:t>
                      </a:r>
                      <a:r>
                        <a:rPr lang="en-US" sz="3400" i="1" dirty="0" smtClean="0">
                          <a:latin typeface="Arial"/>
                        </a:rPr>
                        <a:t>have</a:t>
                      </a:r>
                      <a:r>
                        <a:rPr lang="en-US" sz="3400" i="0" dirty="0" smtClean="0">
                          <a:latin typeface="Arial"/>
                        </a:rPr>
                        <a:t>] </a:t>
                      </a:r>
                      <a:r>
                        <a:rPr lang="en-US" sz="3400" i="0" baseline="0" dirty="0" smtClean="0">
                          <a:latin typeface="Arial"/>
                        </a:rPr>
                        <a:t>to</a:t>
                      </a:r>
                      <a:r>
                        <a:rPr lang="en-US" sz="3400" baseline="0" dirty="0" smtClean="0">
                          <a:latin typeface="Arial"/>
                        </a:rPr>
                        <a:t> run now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 smtClean="0">
                          <a:latin typeface="Arial"/>
                        </a:rPr>
                        <a:t>wish</a:t>
                      </a:r>
                      <a:r>
                        <a:rPr lang="en-US" sz="3400" baseline="0" dirty="0" smtClean="0">
                          <a:latin typeface="Arial"/>
                        </a:rPr>
                        <a:t> (0.36)  </a:t>
                      </a:r>
                      <a:r>
                        <a:rPr lang="en-US" sz="3400" dirty="0" smtClean="0">
                          <a:latin typeface="Arial"/>
                        </a:rPr>
                        <a:t>intend (0.35) </a:t>
                      </a:r>
                      <a:r>
                        <a:rPr lang="en-US" sz="3400" baseline="0" dirty="0" smtClean="0">
                          <a:latin typeface="Arial"/>
                        </a:rPr>
                        <a:t> </a:t>
                      </a:r>
                      <a:r>
                        <a:rPr lang="en-US" sz="3400" dirty="0" smtClean="0">
                          <a:latin typeface="Arial"/>
                        </a:rPr>
                        <a:t>wanted (0.35)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</a:tr>
              <a:tr h="1133996">
                <a:tc>
                  <a:txBody>
                    <a:bodyPr/>
                    <a:lstStyle/>
                    <a:p>
                      <a:r>
                        <a:rPr lang="en-US" sz="3400" dirty="0" smtClean="0">
                          <a:latin typeface="Arial"/>
                        </a:rPr>
                        <a:t>Thomas [</a:t>
                      </a:r>
                      <a:r>
                        <a:rPr lang="en-US" sz="3400" i="1" dirty="0" smtClean="0">
                          <a:latin typeface="Arial"/>
                        </a:rPr>
                        <a:t>Jefferson</a:t>
                      </a:r>
                      <a:r>
                        <a:rPr lang="en-US" sz="3400" i="0" dirty="0" smtClean="0">
                          <a:latin typeface="Arial"/>
                        </a:rPr>
                        <a:t>]</a:t>
                      </a:r>
                      <a:r>
                        <a:rPr lang="en-US" sz="3400" i="0" baseline="0" dirty="0" smtClean="0">
                          <a:latin typeface="Arial"/>
                        </a:rPr>
                        <a:t> </a:t>
                      </a:r>
                      <a:r>
                        <a:rPr lang="en-US" sz="3400" i="0" dirty="0" smtClean="0">
                          <a:latin typeface="Arial"/>
                        </a:rPr>
                        <a:t>wrote</a:t>
                      </a:r>
                      <a:r>
                        <a:rPr lang="en-US" sz="3400" baseline="0" dirty="0" smtClean="0">
                          <a:latin typeface="Arial"/>
                        </a:rPr>
                        <a:t> the declaration of independence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 err="1" smtClean="0">
                          <a:latin typeface="Arial"/>
                        </a:rPr>
                        <a:t>jefferson</a:t>
                      </a:r>
                      <a:r>
                        <a:rPr lang="en-US" sz="3400" dirty="0" smtClean="0">
                          <a:latin typeface="Arial"/>
                        </a:rPr>
                        <a:t> (0.38) </a:t>
                      </a:r>
                      <a:r>
                        <a:rPr lang="en-US" sz="3400" baseline="0" dirty="0" smtClean="0">
                          <a:latin typeface="Arial"/>
                        </a:rPr>
                        <a:t> </a:t>
                      </a:r>
                      <a:r>
                        <a:rPr lang="en-US" sz="3400" baseline="0" dirty="0" err="1" smtClean="0">
                          <a:latin typeface="Arial"/>
                        </a:rPr>
                        <a:t>a</a:t>
                      </a:r>
                      <a:r>
                        <a:rPr lang="en-US" sz="3400" dirty="0" err="1" smtClean="0">
                          <a:latin typeface="Arial"/>
                        </a:rPr>
                        <a:t>quinas</a:t>
                      </a:r>
                      <a:r>
                        <a:rPr lang="en-US" sz="3400" dirty="0" smtClean="0">
                          <a:latin typeface="Arial"/>
                        </a:rPr>
                        <a:t> (0.38)</a:t>
                      </a:r>
                      <a:r>
                        <a:rPr lang="en-US" sz="3400" baseline="0" dirty="0" smtClean="0">
                          <a:latin typeface="Arial"/>
                        </a:rPr>
                        <a:t>  </a:t>
                      </a:r>
                      <a:r>
                        <a:rPr lang="en-US" sz="3400" baseline="0" dirty="0" err="1" smtClean="0">
                          <a:latin typeface="Arial"/>
                        </a:rPr>
                        <a:t>m</a:t>
                      </a:r>
                      <a:r>
                        <a:rPr lang="en-US" sz="3400" dirty="0" err="1" smtClean="0">
                          <a:latin typeface="Arial"/>
                        </a:rPr>
                        <a:t>althus</a:t>
                      </a:r>
                      <a:r>
                        <a:rPr lang="en-US" sz="3400" dirty="0" smtClean="0">
                          <a:latin typeface="Arial"/>
                        </a:rPr>
                        <a:t> (0.26)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</a:tr>
              <a:tr h="1133996">
                <a:tc>
                  <a:txBody>
                    <a:bodyPr/>
                    <a:lstStyle/>
                    <a:p>
                      <a:r>
                        <a:rPr lang="en-US" sz="3400" dirty="0" smtClean="0">
                          <a:latin typeface="Arial"/>
                        </a:rPr>
                        <a:t>Thomas</a:t>
                      </a:r>
                      <a:r>
                        <a:rPr lang="en-US" sz="3400" baseline="0" dirty="0" smtClean="0">
                          <a:latin typeface="Arial"/>
                        </a:rPr>
                        <a:t> </a:t>
                      </a:r>
                      <a:r>
                        <a:rPr lang="en-US" sz="3400" i="0" baseline="0" dirty="0" smtClean="0">
                          <a:latin typeface="Arial"/>
                        </a:rPr>
                        <a:t>[</a:t>
                      </a:r>
                      <a:r>
                        <a:rPr lang="en-US" sz="3400" i="1" baseline="0" dirty="0" smtClean="0">
                          <a:latin typeface="Arial"/>
                        </a:rPr>
                        <a:t>Edison</a:t>
                      </a:r>
                      <a:r>
                        <a:rPr lang="en-US" sz="3400" i="0" baseline="0" dirty="0" smtClean="0">
                          <a:latin typeface="Arial"/>
                        </a:rPr>
                        <a:t>] made</a:t>
                      </a:r>
                      <a:r>
                        <a:rPr lang="en-US" sz="3400" baseline="0" dirty="0" smtClean="0">
                          <a:latin typeface="Arial"/>
                        </a:rPr>
                        <a:t> the first phonograph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 err="1" smtClean="0">
                          <a:latin typeface="Arial"/>
                        </a:rPr>
                        <a:t>edison</a:t>
                      </a:r>
                      <a:r>
                        <a:rPr lang="en-US" sz="3400" baseline="0" dirty="0" smtClean="0">
                          <a:latin typeface="Arial"/>
                        </a:rPr>
                        <a:t> (0.26)  </a:t>
                      </a:r>
                      <a:r>
                        <a:rPr lang="en-US" sz="3400" baseline="0" dirty="0" err="1" smtClean="0">
                          <a:latin typeface="Arial"/>
                        </a:rPr>
                        <a:t>toricelli</a:t>
                      </a:r>
                      <a:r>
                        <a:rPr lang="en-US" sz="3400" baseline="0" dirty="0" smtClean="0">
                          <a:latin typeface="Arial"/>
                        </a:rPr>
                        <a:t> (0.23)  scot (0.23)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</a:tr>
              <a:tr h="1763776">
                <a:tc>
                  <a:txBody>
                    <a:bodyPr/>
                    <a:lstStyle/>
                    <a:p>
                      <a:r>
                        <a:rPr lang="en-US" sz="3400" dirty="0" smtClean="0">
                          <a:latin typeface="Arial"/>
                        </a:rPr>
                        <a:t>Thomas </a:t>
                      </a:r>
                      <a:r>
                        <a:rPr lang="en-US" sz="3400" i="0" dirty="0" smtClean="0">
                          <a:latin typeface="Arial"/>
                        </a:rPr>
                        <a:t>[</a:t>
                      </a:r>
                      <a:r>
                        <a:rPr lang="en-US" sz="3400" i="1" dirty="0" smtClean="0">
                          <a:latin typeface="Arial"/>
                        </a:rPr>
                        <a:t>Malthus</a:t>
                      </a:r>
                      <a:r>
                        <a:rPr lang="en-US" sz="3400" i="0" dirty="0" smtClean="0">
                          <a:latin typeface="Arial"/>
                        </a:rPr>
                        <a:t>]</a:t>
                      </a:r>
                      <a:r>
                        <a:rPr lang="en-US" sz="3400" i="0" baseline="0" dirty="0" smtClean="0">
                          <a:latin typeface="Arial"/>
                        </a:rPr>
                        <a:t> </a:t>
                      </a:r>
                      <a:r>
                        <a:rPr lang="en-US" sz="3400" i="0" dirty="0" smtClean="0">
                          <a:latin typeface="Arial"/>
                        </a:rPr>
                        <a:t>wrote</a:t>
                      </a:r>
                      <a:r>
                        <a:rPr lang="en-US" sz="3400" dirty="0" smtClean="0">
                          <a:latin typeface="Arial"/>
                        </a:rPr>
                        <a:t> that the human population increased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 err="1" smtClean="0">
                          <a:latin typeface="Arial"/>
                        </a:rPr>
                        <a:t>malthus</a:t>
                      </a:r>
                      <a:r>
                        <a:rPr lang="en-US" sz="3400" baseline="0" dirty="0" smtClean="0">
                          <a:latin typeface="Arial"/>
                        </a:rPr>
                        <a:t> (</a:t>
                      </a:r>
                      <a:r>
                        <a:rPr lang="en-US" sz="3400" dirty="0" smtClean="0">
                          <a:latin typeface="Arial"/>
                        </a:rPr>
                        <a:t>0.27)</a:t>
                      </a:r>
                      <a:r>
                        <a:rPr lang="en-US" sz="3400" baseline="0" dirty="0" smtClean="0">
                          <a:latin typeface="Arial"/>
                        </a:rPr>
                        <a:t>  </a:t>
                      </a:r>
                      <a:r>
                        <a:rPr lang="en-US" sz="3400" baseline="0" dirty="0" err="1" smtClean="0">
                          <a:latin typeface="Arial"/>
                        </a:rPr>
                        <a:t>j</a:t>
                      </a:r>
                      <a:r>
                        <a:rPr lang="en-US" sz="3400" dirty="0" err="1" smtClean="0">
                          <a:latin typeface="Arial"/>
                        </a:rPr>
                        <a:t>efferson</a:t>
                      </a:r>
                      <a:r>
                        <a:rPr lang="en-US" sz="3400" baseline="0" dirty="0" smtClean="0">
                          <a:latin typeface="Arial"/>
                        </a:rPr>
                        <a:t> (0</a:t>
                      </a:r>
                      <a:r>
                        <a:rPr lang="en-US" sz="3400" dirty="0" smtClean="0">
                          <a:latin typeface="Arial"/>
                        </a:rPr>
                        <a:t>.22)</a:t>
                      </a:r>
                      <a:r>
                        <a:rPr lang="en-US" sz="3400" baseline="0" dirty="0" smtClean="0">
                          <a:latin typeface="Arial"/>
                        </a:rPr>
                        <a:t>  </a:t>
                      </a:r>
                      <a:r>
                        <a:rPr lang="en-US" sz="3400" dirty="0" smtClean="0">
                          <a:latin typeface="Arial"/>
                        </a:rPr>
                        <a:t>sheer</a:t>
                      </a:r>
                      <a:r>
                        <a:rPr lang="en-US" sz="3400" baseline="0" dirty="0" smtClean="0">
                          <a:latin typeface="Arial"/>
                        </a:rPr>
                        <a:t> (</a:t>
                      </a:r>
                      <a:r>
                        <a:rPr lang="en-US" sz="3400" dirty="0" smtClean="0">
                          <a:latin typeface="Arial"/>
                        </a:rPr>
                        <a:t>0.20)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26762869" y="8474869"/>
          <a:ext cx="7772400" cy="8610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85800"/>
                <a:gridCol w="124467"/>
                <a:gridCol w="1704333"/>
                <a:gridCol w="1752600"/>
                <a:gridCol w="2438400"/>
                <a:gridCol w="1066800"/>
              </a:tblGrid>
              <a:tr h="838200">
                <a:tc gridSpan="2">
                  <a:txBody>
                    <a:bodyPr/>
                    <a:lstStyle/>
                    <a:p>
                      <a:endParaRPr lang="en-US" sz="3500" dirty="0">
                        <a:latin typeface="Arial"/>
                      </a:endParaRPr>
                    </a:p>
                  </a:txBody>
                  <a:tcPr marL="76897" marR="76897" marT="54356" marB="54356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176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dirty="0" smtClean="0">
                          <a:latin typeface="Arial"/>
                        </a:rPr>
                        <a:t>Word Before</a:t>
                      </a:r>
                    </a:p>
                  </a:txBody>
                  <a:tcPr marL="76897" marR="76897" marT="54356" marB="54356"/>
                </a:tc>
                <a:tc hMerge="1">
                  <a:txBody>
                    <a:bodyPr/>
                    <a:lstStyle/>
                    <a:p>
                      <a:endParaRPr lang="en-US" sz="3000" dirty="0"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176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dirty="0" smtClean="0">
                          <a:latin typeface="Arial"/>
                        </a:rPr>
                        <a:t>Word After</a:t>
                      </a:r>
                    </a:p>
                  </a:txBody>
                  <a:tcPr marL="76897" marR="76897" marT="54356" marB="54356"/>
                </a:tc>
                <a:tc hMerge="1">
                  <a:txBody>
                    <a:bodyPr/>
                    <a:lstStyle/>
                    <a:p>
                      <a:pPr marL="0" marR="0" indent="0" algn="l" defTabSz="4176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000" dirty="0" smtClean="0">
                        <a:latin typeface="Arial"/>
                      </a:endParaRPr>
                    </a:p>
                  </a:txBody>
                  <a:tcPr/>
                </a:tc>
              </a:tr>
              <a:tr h="622366">
                <a:tc gridSpan="3">
                  <a:txBody>
                    <a:bodyPr/>
                    <a:lstStyle/>
                    <a:p>
                      <a:pPr algn="l"/>
                      <a:r>
                        <a:rPr lang="en-US" sz="3400" i="1" u="sng" dirty="0" smtClean="0">
                          <a:latin typeface="Arial"/>
                        </a:rPr>
                        <a:t>King</a:t>
                      </a:r>
                      <a:endParaRPr lang="en-US" sz="3400" i="1" u="sng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</a:tr>
              <a:tr h="1659128">
                <a:tc>
                  <a:txBody>
                    <a:bodyPr/>
                    <a:lstStyle/>
                    <a:p>
                      <a:pPr algn="ctr"/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3400" dirty="0" err="1" smtClean="0">
                          <a:latin typeface="Arial"/>
                        </a:rPr>
                        <a:t>rex</a:t>
                      </a:r>
                      <a:endParaRPr lang="en-US" sz="3400" dirty="0" smtClean="0">
                        <a:latin typeface="Arial"/>
                      </a:endParaRPr>
                    </a:p>
                    <a:p>
                      <a:pPr algn="l"/>
                      <a:r>
                        <a:rPr lang="en-US" sz="3400" dirty="0" err="1" smtClean="0">
                          <a:latin typeface="Arial"/>
                        </a:rPr>
                        <a:t>luther</a:t>
                      </a:r>
                      <a:endParaRPr lang="en-US" sz="3400" dirty="0" smtClean="0">
                        <a:latin typeface="Arial"/>
                      </a:endParaRP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rumbles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/>
                </a:tc>
                <a:tc hMerge="1">
                  <a:txBody>
                    <a:bodyPr/>
                    <a:lstStyle/>
                    <a:p>
                      <a:pPr algn="l"/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0.38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0.22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0.17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400" dirty="0" err="1" smtClean="0">
                          <a:latin typeface="Arial"/>
                        </a:rPr>
                        <a:t>midas</a:t>
                      </a:r>
                      <a:r>
                        <a:rPr lang="en-US" sz="3400" dirty="0" smtClean="0">
                          <a:latin typeface="Arial"/>
                        </a:rPr>
                        <a:t> 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tut</a:t>
                      </a:r>
                    </a:p>
                    <a:p>
                      <a:pPr algn="l"/>
                      <a:r>
                        <a:rPr lang="en-US" sz="3400" dirty="0" err="1" smtClean="0">
                          <a:latin typeface="Arial"/>
                        </a:rPr>
                        <a:t>aietes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0.42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0.42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0.39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/>
                </a:tc>
              </a:tr>
              <a:tr h="757936">
                <a:tc gridSpan="3">
                  <a:txBody>
                    <a:bodyPr/>
                    <a:lstStyle/>
                    <a:p>
                      <a:pPr algn="l"/>
                      <a:r>
                        <a:rPr lang="en-US" sz="3400" i="1" u="sng" dirty="0" smtClean="0">
                          <a:latin typeface="Arial"/>
                        </a:rPr>
                        <a:t>President</a:t>
                      </a:r>
                      <a:endParaRPr lang="en-US" sz="3400" i="1" u="sng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3400" dirty="0" smtClean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</a:tr>
              <a:tr h="1828800">
                <a:tc>
                  <a:txBody>
                    <a:bodyPr/>
                    <a:lstStyle/>
                    <a:p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vice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activist</a:t>
                      </a:r>
                    </a:p>
                    <a:p>
                      <a:pPr algn="l"/>
                      <a:r>
                        <a:rPr lang="en-US" sz="3400" dirty="0" err="1" smtClean="0">
                          <a:latin typeface="Arial"/>
                        </a:rPr>
                        <a:t>egypts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/>
                </a:tc>
                <a:tc hMerge="1">
                  <a:txBody>
                    <a:bodyPr/>
                    <a:lstStyle/>
                    <a:p>
                      <a:pPr algn="l"/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0.32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0.20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0.19</a:t>
                      </a:r>
                    </a:p>
                  </a:txBody>
                  <a:tcPr marL="76897" marR="76897" marT="54356" marB="5435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400" dirty="0" err="1" smtClean="0">
                          <a:latin typeface="Arial"/>
                        </a:rPr>
                        <a:t>eisenhower</a:t>
                      </a:r>
                      <a:endParaRPr lang="en-US" sz="3400" dirty="0" smtClean="0">
                        <a:latin typeface="Arial"/>
                      </a:endParaRPr>
                    </a:p>
                    <a:p>
                      <a:pPr algn="l"/>
                      <a:r>
                        <a:rPr lang="en-US" sz="3400" dirty="0" err="1" smtClean="0">
                          <a:latin typeface="Arial"/>
                        </a:rPr>
                        <a:t>lincoln</a:t>
                      </a:r>
                      <a:endParaRPr lang="en-US" sz="3400" dirty="0" smtClean="0">
                        <a:latin typeface="Arial"/>
                      </a:endParaRPr>
                    </a:p>
                    <a:p>
                      <a:pPr algn="l"/>
                      <a:r>
                        <a:rPr lang="en-US" sz="3400" dirty="0" err="1" smtClean="0">
                          <a:latin typeface="Arial"/>
                        </a:rPr>
                        <a:t>coolidge</a:t>
                      </a:r>
                      <a:endParaRPr lang="en-US" sz="3400" dirty="0" smtClean="0">
                        <a:latin typeface="Arial"/>
                      </a:endParaRPr>
                    </a:p>
                  </a:txBody>
                  <a:tcPr marL="76897" marR="76897" marT="54356" marB="5435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0.45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0.31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0.27</a:t>
                      </a:r>
                    </a:p>
                  </a:txBody>
                  <a:tcPr marL="76897" marR="76897" marT="54356" marB="54356"/>
                </a:tc>
              </a:tr>
              <a:tr h="622366">
                <a:tc gridSpan="3">
                  <a:txBody>
                    <a:bodyPr/>
                    <a:lstStyle/>
                    <a:p>
                      <a:pPr algn="l"/>
                      <a:r>
                        <a:rPr lang="en-US" sz="3400" i="1" u="sng" dirty="0" smtClean="0">
                          <a:latin typeface="Arial"/>
                        </a:rPr>
                        <a:t>Sea</a:t>
                      </a:r>
                      <a:endParaRPr lang="en-US" sz="3400" i="1" u="sng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</a:tr>
              <a:tr h="2268728">
                <a:tc>
                  <a:txBody>
                    <a:bodyPr/>
                    <a:lstStyle/>
                    <a:p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3400" dirty="0" err="1" smtClean="0">
                          <a:latin typeface="Arial"/>
                        </a:rPr>
                        <a:t>caspian</a:t>
                      </a:r>
                      <a:r>
                        <a:rPr lang="en-US" sz="3400" dirty="0" smtClean="0">
                          <a:latin typeface="Arial"/>
                        </a:rPr>
                        <a:t> </a:t>
                      </a:r>
                    </a:p>
                    <a:p>
                      <a:pPr algn="l"/>
                      <a:r>
                        <a:rPr lang="en-US" sz="3400" dirty="0" err="1" smtClean="0">
                          <a:latin typeface="Arial"/>
                        </a:rPr>
                        <a:t>aegean</a:t>
                      </a:r>
                      <a:endParaRPr lang="en-US" sz="3400" dirty="0" smtClean="0">
                        <a:latin typeface="Arial"/>
                      </a:endParaRPr>
                    </a:p>
                    <a:p>
                      <a:pPr algn="l"/>
                      <a:r>
                        <a:rPr lang="en-US" sz="3400" dirty="0" err="1" smtClean="0">
                          <a:latin typeface="Arial"/>
                        </a:rPr>
                        <a:t>mediter-ranean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2800" dirty="0"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0.22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0.22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0.19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400" dirty="0" err="1" smtClean="0">
                          <a:latin typeface="Arial"/>
                        </a:rPr>
                        <a:t>anenome</a:t>
                      </a:r>
                      <a:endParaRPr lang="en-US" sz="3400" dirty="0" smtClean="0">
                        <a:latin typeface="Arial"/>
                      </a:endParaRP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level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gull</a:t>
                      </a: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0.37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0.27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0.26</a:t>
                      </a:r>
                    </a:p>
                  </a:txBody>
                  <a:tcPr marL="76897" marR="76897" marT="54356" marB="54356">
                    <a:noFill/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18757686" y="8522640"/>
          <a:ext cx="7243183" cy="856282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24854"/>
                <a:gridCol w="215026"/>
                <a:gridCol w="1650303"/>
                <a:gridCol w="1905000"/>
                <a:gridCol w="1905000"/>
                <a:gridCol w="1143000"/>
              </a:tblGrid>
              <a:tr h="838200">
                <a:tc>
                  <a:txBody>
                    <a:bodyPr/>
                    <a:lstStyle/>
                    <a:p>
                      <a:endParaRPr lang="en-US" sz="3500" dirty="0">
                        <a:latin typeface="Arial"/>
                      </a:endParaRPr>
                    </a:p>
                  </a:txBody>
                  <a:tcPr marL="76897" marR="76897" marT="54356" marB="54356"/>
                </a:tc>
                <a:tc gridSpan="3">
                  <a:txBody>
                    <a:bodyPr/>
                    <a:lstStyle/>
                    <a:p>
                      <a:pPr marL="0" marR="0" indent="0" algn="ctr" defTabSz="4176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dirty="0" smtClean="0">
                          <a:latin typeface="Arial"/>
                        </a:rPr>
                        <a:t>Context Space</a:t>
                      </a:r>
                    </a:p>
                  </a:txBody>
                  <a:tcPr marL="76897" marR="76897" marT="54356" marB="54356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3000" dirty="0"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176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dirty="0" smtClean="0">
                          <a:latin typeface="Arial"/>
                        </a:rPr>
                        <a:t>Order Space</a:t>
                      </a:r>
                    </a:p>
                  </a:txBody>
                  <a:tcPr marL="76897" marR="76897" marT="54356" marB="54356"/>
                </a:tc>
                <a:tc hMerge="1">
                  <a:txBody>
                    <a:bodyPr/>
                    <a:lstStyle/>
                    <a:p>
                      <a:pPr marL="0" marR="0" indent="0" algn="l" defTabSz="4176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000" dirty="0" smtClean="0">
                        <a:latin typeface="Arial"/>
                      </a:endParaRPr>
                    </a:p>
                  </a:txBody>
                  <a:tcPr/>
                </a:tc>
              </a:tr>
              <a:tr h="724751">
                <a:tc gridSpan="3">
                  <a:txBody>
                    <a:bodyPr/>
                    <a:lstStyle/>
                    <a:p>
                      <a:pPr algn="l"/>
                      <a:r>
                        <a:rPr lang="en-US" sz="3400" i="1" u="sng" dirty="0" smtClean="0">
                          <a:latin typeface="Arial"/>
                        </a:rPr>
                        <a:t>Eat</a:t>
                      </a:r>
                      <a:endParaRPr lang="en-US" sz="3400" i="1" u="sng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</a:tr>
              <a:tr h="1742078">
                <a:tc gridSpan="2">
                  <a:txBody>
                    <a:bodyPr/>
                    <a:lstStyle/>
                    <a:p>
                      <a:pPr algn="ctr"/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/>
                </a:tc>
                <a:tc hMerge="1">
                  <a:txBody>
                    <a:bodyPr/>
                    <a:lstStyle/>
                    <a:p>
                      <a:pPr algn="l"/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food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get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animals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0.69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0.65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0.63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get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buy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make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0.89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0.87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0.86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/>
                </a:tc>
              </a:tr>
              <a:tr h="724751">
                <a:tc gridSpan="3">
                  <a:txBody>
                    <a:bodyPr/>
                    <a:lstStyle/>
                    <a:p>
                      <a:pPr algn="l"/>
                      <a:r>
                        <a:rPr lang="en-US" sz="3400" i="1" u="sng" dirty="0" smtClean="0">
                          <a:latin typeface="Arial"/>
                        </a:rPr>
                        <a:t>Reading</a:t>
                      </a:r>
                      <a:endParaRPr lang="en-US" sz="3400" i="1" u="sng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3400" dirty="0" smtClean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</a:tr>
              <a:tr h="1942249">
                <a:tc gridSpan="2">
                  <a:txBody>
                    <a:bodyPr/>
                    <a:lstStyle/>
                    <a:p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/>
                </a:tc>
                <a:tc hMerge="1">
                  <a:txBody>
                    <a:bodyPr/>
                    <a:lstStyle/>
                    <a:p>
                      <a:pPr algn="l"/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read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book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writing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0.66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0.61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0.61</a:t>
                      </a:r>
                    </a:p>
                  </a:txBody>
                  <a:tcPr marL="76897" marR="76897" marT="54356" marB="5435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writing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making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business</a:t>
                      </a:r>
                    </a:p>
                  </a:txBody>
                  <a:tcPr marL="76897" marR="76897" marT="54356" marB="5435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0.72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0.67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0.64</a:t>
                      </a:r>
                    </a:p>
                  </a:txBody>
                  <a:tcPr marL="76897" marR="76897" marT="54356" marB="54356"/>
                </a:tc>
              </a:tr>
              <a:tr h="724751">
                <a:tc gridSpan="3">
                  <a:txBody>
                    <a:bodyPr/>
                    <a:lstStyle/>
                    <a:p>
                      <a:pPr algn="l"/>
                      <a:r>
                        <a:rPr lang="en-US" sz="3400" i="1" u="sng" dirty="0" smtClean="0">
                          <a:latin typeface="Arial"/>
                        </a:rPr>
                        <a:t>Went</a:t>
                      </a:r>
                      <a:endParaRPr lang="en-US" sz="3400" i="1" u="sng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</a:tr>
              <a:tr h="1866049">
                <a:tc gridSpan="2">
                  <a:txBody>
                    <a:bodyPr/>
                    <a:lstStyle/>
                    <a:p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2800" dirty="0"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came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little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got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0.82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0.80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0.77</a:t>
                      </a:r>
                      <a:endParaRPr lang="en-US" sz="3400" dirty="0">
                        <a:latin typeface="Arial"/>
                      </a:endParaRP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turned 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ran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came</a:t>
                      </a:r>
                    </a:p>
                  </a:txBody>
                  <a:tcPr marL="76897" marR="76897" marT="54356" marB="54356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0.87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0.85</a:t>
                      </a:r>
                    </a:p>
                    <a:p>
                      <a:pPr algn="l"/>
                      <a:r>
                        <a:rPr lang="en-US" sz="3400" dirty="0" smtClean="0">
                          <a:latin typeface="Arial"/>
                        </a:rPr>
                        <a:t>0.85</a:t>
                      </a:r>
                    </a:p>
                  </a:txBody>
                  <a:tcPr marL="76897" marR="76897" marT="54356" marB="54356">
                    <a:noFill/>
                  </a:tcPr>
                </a:tc>
              </a:tr>
            </a:tbl>
          </a:graphicData>
        </a:graphic>
      </p:graphicFrame>
      <p:sp>
        <p:nvSpPr>
          <p:cNvPr id="37" name="Content Placeholder 6"/>
          <p:cNvSpPr txBox="1">
            <a:spLocks/>
          </p:cNvSpPr>
          <p:nvPr/>
        </p:nvSpPr>
        <p:spPr>
          <a:xfrm>
            <a:off x="27601069" y="6417469"/>
            <a:ext cx="6664344" cy="1752600"/>
          </a:xfrm>
          <a:prstGeom prst="rect">
            <a:avLst/>
          </a:prstGeom>
          <a:ln>
            <a:noFill/>
          </a:ln>
        </p:spPr>
        <p:txBody>
          <a:bodyPr vert="horz" lIns="417643" tIns="208822" rIns="417643" bIns="208822" rtlCol="0">
            <a:normAutofit/>
          </a:bodyPr>
          <a:lstStyle/>
          <a:p>
            <a:pPr marL="457200" marR="0" lvl="0" indent="-457200" algn="ctr" defTabSz="4176431" rtl="0" eaLnBrk="1" fontAlgn="auto" latinLnBrk="0" hangingPunct="1">
              <a:lnSpc>
                <a:spcPct val="100000"/>
              </a:lnSpc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Simulation 2:</a:t>
            </a:r>
          </a:p>
          <a:p>
            <a:pPr marL="457200" marR="0" lvl="0" indent="-457200" algn="ctr" defTabSz="4176431" rtl="0" eaLnBrk="1" fontAlgn="auto" latinLnBrk="0" hangingPunct="1">
              <a:lnSpc>
                <a:spcPct val="100000"/>
              </a:lnSpc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Position Retrieval</a:t>
            </a:r>
          </a:p>
          <a:p>
            <a:pPr marL="465138" marR="0" lvl="1" indent="-465138" algn="l" defTabSz="4176431" rtl="0" eaLnBrk="1" fontAlgn="auto" latinLnBrk="0" hangingPunct="1">
              <a:lnSpc>
                <a:spcPct val="100000"/>
              </a:lnSpc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2" name="Content Placeholder 2"/>
          <p:cNvSpPr>
            <a:spLocks noGrp="1"/>
          </p:cNvSpPr>
          <p:nvPr>
            <p:ph idx="1"/>
          </p:nvPr>
        </p:nvSpPr>
        <p:spPr>
          <a:xfrm>
            <a:off x="778669" y="10684669"/>
            <a:ext cx="16916400" cy="17297400"/>
          </a:xfrm>
          <a:ln w="6350" cmpd="sng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Past Approaches</a:t>
            </a:r>
          </a:p>
          <a:p>
            <a:pPr algn="l">
              <a:buFont typeface="Arial"/>
              <a:buChar char="•"/>
            </a:pPr>
            <a:r>
              <a:rPr lang="en-US" sz="3400" b="0" dirty="0" smtClean="0"/>
              <a:t>Convolution with </a:t>
            </a:r>
            <a:r>
              <a:rPr lang="en-US" sz="3400" b="0" dirty="0" err="1" smtClean="0"/>
              <a:t>n</a:t>
            </a:r>
            <a:r>
              <a:rPr lang="en-US" sz="3400" b="0" dirty="0" smtClean="0"/>
              <a:t>-grams (Jones &amp; </a:t>
            </a:r>
            <a:r>
              <a:rPr lang="en-US" sz="3400" b="0" dirty="0" err="1" smtClean="0"/>
              <a:t>Mewhort</a:t>
            </a:r>
            <a:r>
              <a:rPr lang="en-US" sz="3400" b="0" dirty="0" smtClean="0"/>
              <a:t>, 2007) and random permutation with binary vectors (</a:t>
            </a:r>
            <a:r>
              <a:rPr lang="en-US" sz="3400" b="0" dirty="0" err="1" smtClean="0"/>
              <a:t>Sahlgren</a:t>
            </a:r>
            <a:r>
              <a:rPr lang="en-US" sz="3400" b="0" dirty="0" smtClean="0"/>
              <a:t>, </a:t>
            </a:r>
            <a:r>
              <a:rPr lang="en-US" sz="3400" b="0" dirty="0" err="1" smtClean="0"/>
              <a:t>Holst</a:t>
            </a:r>
            <a:r>
              <a:rPr lang="en-US" sz="3400" b="0" dirty="0" smtClean="0"/>
              <a:t>, &amp; </a:t>
            </a:r>
            <a:r>
              <a:rPr lang="en-US" sz="3400" b="0" dirty="0" err="1" smtClean="0"/>
              <a:t>Kanerva</a:t>
            </a:r>
            <a:r>
              <a:rPr lang="en-US" sz="3400" b="0" dirty="0" smtClean="0"/>
              <a:t>, 2008) to encode word order.</a:t>
            </a:r>
          </a:p>
          <a:p>
            <a:pPr algn="l">
              <a:buFont typeface="Arial"/>
              <a:buChar char="•"/>
            </a:pPr>
            <a:endParaRPr lang="en-US" sz="3400" b="0" dirty="0" smtClean="0"/>
          </a:p>
          <a:p>
            <a:pPr algn="l">
              <a:buFont typeface="Arial"/>
              <a:buChar char="•"/>
            </a:pPr>
            <a:endParaRPr lang="en-US" sz="3600" b="0" dirty="0" smtClean="0"/>
          </a:p>
          <a:p>
            <a:pPr algn="l">
              <a:buFont typeface="Arial"/>
              <a:buChar char="•"/>
            </a:pPr>
            <a:endParaRPr lang="en-US" sz="3600" b="0" dirty="0" smtClean="0"/>
          </a:p>
          <a:p>
            <a:pPr algn="l">
              <a:buFont typeface="Arial"/>
              <a:buChar char="•"/>
            </a:pPr>
            <a:endParaRPr lang="en-US" sz="3600" b="0" dirty="0" smtClean="0"/>
          </a:p>
          <a:p>
            <a:pPr algn="l">
              <a:buFont typeface="Arial"/>
              <a:buChar char="•"/>
            </a:pPr>
            <a:endParaRPr lang="en-US" sz="3600" b="0" dirty="0" smtClean="0"/>
          </a:p>
          <a:p>
            <a:pPr algn="l">
              <a:buFont typeface="Arial"/>
              <a:buChar char="•"/>
            </a:pPr>
            <a:endParaRPr lang="en-US" sz="3600" b="0" dirty="0" smtClean="0"/>
          </a:p>
          <a:p>
            <a:endParaRPr lang="en-US" sz="200" dirty="0" smtClean="0"/>
          </a:p>
          <a:p>
            <a:endParaRPr lang="en-US" sz="200" dirty="0" smtClean="0"/>
          </a:p>
          <a:p>
            <a:endParaRPr lang="en-US" sz="200" dirty="0" smtClean="0"/>
          </a:p>
          <a:p>
            <a:endParaRPr lang="en-US" sz="200" dirty="0" smtClean="0"/>
          </a:p>
          <a:p>
            <a:r>
              <a:rPr lang="en-US" dirty="0" smtClean="0"/>
              <a:t>Our Approach – Convolution with Position Vectors</a:t>
            </a:r>
            <a:endParaRPr lang="en-US" sz="3600" b="0" dirty="0" smtClean="0"/>
          </a:p>
          <a:p>
            <a:pPr algn="l"/>
            <a:endParaRPr lang="en-US" sz="3600" b="0" dirty="0" smtClean="0"/>
          </a:p>
          <a:p>
            <a:pPr algn="l">
              <a:buFont typeface="Arial"/>
              <a:buChar char="•"/>
            </a:pPr>
            <a:endParaRPr lang="en-US" sz="3600" b="0" dirty="0" smtClean="0"/>
          </a:p>
          <a:p>
            <a:pPr algn="l">
              <a:buFont typeface="Arial"/>
              <a:buChar char="•"/>
            </a:pPr>
            <a:endParaRPr lang="en-US" sz="3600" b="0" dirty="0" smtClean="0"/>
          </a:p>
          <a:p>
            <a:pPr algn="l"/>
            <a:endParaRPr lang="en-US" sz="3600" b="0" dirty="0" smtClean="0"/>
          </a:p>
          <a:p>
            <a:pPr algn="l">
              <a:buFont typeface="Arial"/>
              <a:buChar char="•"/>
            </a:pPr>
            <a:endParaRPr lang="en-US" sz="3600" b="0" dirty="0" smtClean="0"/>
          </a:p>
          <a:p>
            <a:pPr algn="l">
              <a:buFont typeface="Arial"/>
              <a:buChar char="•"/>
            </a:pPr>
            <a:endParaRPr lang="en-US" sz="3600" b="0" dirty="0" smtClean="0"/>
          </a:p>
          <a:p>
            <a:pPr algn="l">
              <a:buFont typeface="Arial"/>
              <a:buChar char="•"/>
            </a:pPr>
            <a:endParaRPr lang="en-US" sz="3600" b="0" dirty="0" smtClean="0"/>
          </a:p>
          <a:p>
            <a:pPr algn="l">
              <a:buFont typeface="Arial"/>
              <a:buChar char="•"/>
            </a:pPr>
            <a:endParaRPr lang="en-US" sz="3600" b="0" dirty="0" smtClean="0"/>
          </a:p>
          <a:p>
            <a:pPr algn="l">
              <a:buFont typeface="Arial"/>
              <a:buChar char="•"/>
            </a:pPr>
            <a:endParaRPr lang="en-US" sz="3600" b="0" dirty="0" smtClean="0"/>
          </a:p>
          <a:p>
            <a:pPr algn="l">
              <a:buFont typeface="Arial"/>
              <a:buChar char="•"/>
            </a:pPr>
            <a:endParaRPr lang="en-US" sz="3600" b="0" dirty="0" smtClean="0"/>
          </a:p>
          <a:p>
            <a:pPr algn="l">
              <a:buFont typeface="Arial"/>
              <a:buChar char="•"/>
            </a:pPr>
            <a:endParaRPr lang="en-US" sz="3600" b="0" dirty="0" smtClean="0"/>
          </a:p>
          <a:p>
            <a:pPr algn="l">
              <a:buFont typeface="Arial"/>
              <a:buChar char="•"/>
            </a:pPr>
            <a:endParaRPr lang="en-US" sz="3600" b="0" dirty="0" smtClean="0"/>
          </a:p>
          <a:p>
            <a:pPr algn="l">
              <a:buFont typeface="Arial"/>
              <a:buChar char="•"/>
            </a:pPr>
            <a:endParaRPr lang="en-US" sz="3600" b="0" dirty="0" smtClean="0"/>
          </a:p>
        </p:txBody>
      </p:sp>
      <p:sp>
        <p:nvSpPr>
          <p:cNvPr id="46" name="Content Placeholder 2"/>
          <p:cNvSpPr>
            <a:spLocks noGrp="1"/>
          </p:cNvSpPr>
          <p:nvPr>
            <p:ph idx="1"/>
          </p:nvPr>
        </p:nvSpPr>
        <p:spPr>
          <a:xfrm>
            <a:off x="778669" y="28286869"/>
            <a:ext cx="16916400" cy="7162800"/>
          </a:xfrm>
          <a:ln w="6350" cmpd="sng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Why the Encoding is </a:t>
            </a:r>
            <a:r>
              <a:rPr lang="en-US" dirty="0" err="1" smtClean="0"/>
              <a:t>Neurally</a:t>
            </a:r>
            <a:r>
              <a:rPr lang="en-US" dirty="0" smtClean="0"/>
              <a:t> Plausible</a:t>
            </a:r>
          </a:p>
          <a:p>
            <a:pPr algn="l">
              <a:buFont typeface="Arial"/>
              <a:buChar char="•"/>
            </a:pPr>
            <a:r>
              <a:rPr lang="en-US" sz="3200" b="0" dirty="0" smtClean="0"/>
              <a:t>512 dimensional real-valued vectors, computations can implemented using simulated neurons </a:t>
            </a:r>
            <a:r>
              <a:rPr lang="en-US" sz="3400" b="0" dirty="0" smtClean="0"/>
              <a:t>(</a:t>
            </a:r>
            <a:r>
              <a:rPr lang="en-US" sz="3400" b="0" dirty="0" err="1" smtClean="0"/>
              <a:t>Eliasmith</a:t>
            </a:r>
            <a:r>
              <a:rPr lang="en-US" sz="3400" b="0" dirty="0" smtClean="0"/>
              <a:t>, 2013)</a:t>
            </a:r>
          </a:p>
          <a:p>
            <a:pPr algn="l">
              <a:buFont typeface="Arial"/>
              <a:buChar char="•"/>
            </a:pPr>
            <a:r>
              <a:rPr lang="en-US" sz="3400" b="0" dirty="0" smtClean="0"/>
              <a:t>Binary, extremely high dimensional vectors cannot be easily implemented using neurons. N-gram encoding is very computationally expensive.</a:t>
            </a:r>
          </a:p>
          <a:p>
            <a:pPr algn="l">
              <a:buFont typeface="Arial"/>
              <a:buChar char="•"/>
            </a:pPr>
            <a:r>
              <a:rPr lang="en-US" sz="3400" b="0" dirty="0" smtClean="0"/>
              <a:t>Same encoding used in detailed neural model of working memory (</a:t>
            </a:r>
            <a:r>
              <a:rPr lang="en-US" sz="3400" b="0" dirty="0" err="1" smtClean="0"/>
              <a:t>Choo</a:t>
            </a:r>
            <a:r>
              <a:rPr lang="en-US" sz="3400" b="0" dirty="0" smtClean="0"/>
              <a:t> &amp; </a:t>
            </a:r>
            <a:r>
              <a:rPr lang="en-US" sz="3400" b="0" dirty="0" err="1" smtClean="0"/>
              <a:t>Eliasmith</a:t>
            </a:r>
            <a:r>
              <a:rPr lang="en-US" sz="3400" b="0" dirty="0" smtClean="0"/>
              <a:t>, 2010) and SPAUN, the world’s largest functional model of the brain (</a:t>
            </a:r>
            <a:r>
              <a:rPr lang="en-US" sz="3400" b="0" dirty="0" err="1" smtClean="0"/>
              <a:t>Eliasmith</a:t>
            </a:r>
            <a:r>
              <a:rPr lang="en-US" sz="3400" b="0" dirty="0" smtClean="0"/>
              <a:t> et al., 2012)</a:t>
            </a:r>
          </a:p>
          <a:p>
            <a:r>
              <a:rPr lang="en-US" dirty="0" smtClean="0"/>
              <a:t>Next Steps</a:t>
            </a:r>
          </a:p>
          <a:p>
            <a:pPr algn="l">
              <a:buFont typeface="Arial"/>
              <a:buChar char="•"/>
            </a:pPr>
            <a:r>
              <a:rPr lang="en-US" sz="3400" b="0" dirty="0" smtClean="0"/>
              <a:t>Incorporate more syntactic structure, extend beyond single-word representations</a:t>
            </a:r>
          </a:p>
          <a:p>
            <a:pPr algn="l">
              <a:buFont typeface="Arial"/>
              <a:buChar char="•"/>
            </a:pPr>
            <a:endParaRPr lang="en-US" sz="3400" b="0" dirty="0" smtClean="0"/>
          </a:p>
          <a:p>
            <a:pPr algn="l">
              <a:buFont typeface="Arial"/>
              <a:buChar char="•"/>
            </a:pPr>
            <a:endParaRPr lang="en-US" sz="3400" b="0" dirty="0" smtClean="0"/>
          </a:p>
          <a:p>
            <a:pPr algn="l">
              <a:buFont typeface="Arial"/>
              <a:buChar char="•"/>
            </a:pPr>
            <a:endParaRPr lang="en-US" sz="3400" b="0" dirty="0" smtClean="0"/>
          </a:p>
          <a:p>
            <a:pPr algn="l">
              <a:buFont typeface="Arial"/>
              <a:buChar char="•"/>
            </a:pPr>
            <a:endParaRPr lang="en-US" sz="3600" b="0" dirty="0" smtClean="0"/>
          </a:p>
        </p:txBody>
      </p:sp>
      <p:sp>
        <p:nvSpPr>
          <p:cNvPr id="53" name="Rounded Rectangle 52"/>
          <p:cNvSpPr/>
          <p:nvPr/>
        </p:nvSpPr>
        <p:spPr>
          <a:xfrm>
            <a:off x="1616869" y="14266068"/>
            <a:ext cx="4953000" cy="76200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5" name="Object 54"/>
          <p:cNvGraphicFramePr>
            <a:graphicFrameLocks noChangeAspect="1"/>
          </p:cNvGraphicFramePr>
          <p:nvPr/>
        </p:nvGraphicFramePr>
        <p:xfrm>
          <a:off x="1693069" y="14266862"/>
          <a:ext cx="4713288" cy="684212"/>
        </p:xfrm>
        <a:graphic>
          <a:graphicData uri="http://schemas.openxmlformats.org/presentationml/2006/ole">
            <p:oleObj spid="_x0000_s13335" name="Equation" r:id="rId9" imgW="1371600" imgH="203200" progId="Equation.DSMT4">
              <p:embed/>
            </p:oleObj>
          </a:graphicData>
        </a:graphic>
      </p:graphicFrame>
      <p:sp>
        <p:nvSpPr>
          <p:cNvPr id="56" name="Rounded Rectangle 55"/>
          <p:cNvSpPr/>
          <p:nvPr/>
        </p:nvSpPr>
        <p:spPr>
          <a:xfrm>
            <a:off x="1616869" y="15333662"/>
            <a:ext cx="6553200" cy="76200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7" name="Object 56"/>
          <p:cNvGraphicFramePr>
            <a:graphicFrameLocks noChangeAspect="1"/>
          </p:cNvGraphicFramePr>
          <p:nvPr/>
        </p:nvGraphicFramePr>
        <p:xfrm>
          <a:off x="1739107" y="15333662"/>
          <a:ext cx="6278562" cy="685800"/>
        </p:xfrm>
        <a:graphic>
          <a:graphicData uri="http://schemas.openxmlformats.org/presentationml/2006/ole">
            <p:oleObj spid="_x0000_s13337" name="Equation" r:id="rId10" imgW="2044700" imgH="203200" progId="Equation.DSMT4">
              <p:embed/>
            </p:oleObj>
          </a:graphicData>
        </a:graphic>
      </p:graphicFrame>
      <p:sp>
        <p:nvSpPr>
          <p:cNvPr id="59" name="Rounded Rectangle 58"/>
          <p:cNvSpPr/>
          <p:nvPr/>
        </p:nvSpPr>
        <p:spPr>
          <a:xfrm>
            <a:off x="1616869" y="16400461"/>
            <a:ext cx="8839200" cy="762001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3339" name="Object 27"/>
          <p:cNvGraphicFramePr>
            <a:graphicFrameLocks noChangeAspect="1"/>
          </p:cNvGraphicFramePr>
          <p:nvPr/>
        </p:nvGraphicFramePr>
        <p:xfrm>
          <a:off x="1693067" y="16417847"/>
          <a:ext cx="8686801" cy="665240"/>
        </p:xfrm>
        <a:graphic>
          <a:graphicData uri="http://schemas.openxmlformats.org/presentationml/2006/ole">
            <p:oleObj spid="_x0000_s13339" name="Equation" r:id="rId11" imgW="2578100" imgH="203200" progId="Equation.DSMT4">
              <p:embed/>
            </p:oleObj>
          </a:graphicData>
        </a:graphic>
      </p:graphicFrame>
      <p:graphicFrame>
        <p:nvGraphicFramePr>
          <p:cNvPr id="13340" name="Object 28"/>
          <p:cNvGraphicFramePr>
            <a:graphicFrameLocks noChangeAspect="1"/>
          </p:cNvGraphicFramePr>
          <p:nvPr/>
        </p:nvGraphicFramePr>
        <p:xfrm>
          <a:off x="1693069" y="17490097"/>
          <a:ext cx="4724399" cy="659789"/>
        </p:xfrm>
        <a:graphic>
          <a:graphicData uri="http://schemas.openxmlformats.org/presentationml/2006/ole">
            <p:oleObj spid="_x0000_s13340" name="Equation" r:id="rId12" imgW="1422400" imgH="203200" progId="Equation.DSMT4">
              <p:embed/>
            </p:oleObj>
          </a:graphicData>
        </a:graphic>
      </p:graphicFrame>
      <p:sp>
        <p:nvSpPr>
          <p:cNvPr id="61" name="Rounded Rectangle 60"/>
          <p:cNvSpPr/>
          <p:nvPr/>
        </p:nvSpPr>
        <p:spPr>
          <a:xfrm>
            <a:off x="1616868" y="17466468"/>
            <a:ext cx="5029201" cy="762001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ounded Rectangle 67"/>
          <p:cNvSpPr/>
          <p:nvPr/>
        </p:nvSpPr>
        <p:spPr>
          <a:xfrm>
            <a:off x="1693070" y="19752469"/>
            <a:ext cx="8915399" cy="91440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9" name="Object 27"/>
          <p:cNvGraphicFramePr>
            <a:graphicFrameLocks noChangeAspect="1"/>
          </p:cNvGraphicFramePr>
          <p:nvPr/>
        </p:nvGraphicFramePr>
        <p:xfrm>
          <a:off x="1845469" y="19828669"/>
          <a:ext cx="8607425" cy="682625"/>
        </p:xfrm>
        <a:graphic>
          <a:graphicData uri="http://schemas.openxmlformats.org/presentationml/2006/ole">
            <p:oleObj spid="_x0000_s13341" name="Equation" r:id="rId13" imgW="2489200" imgH="203200" progId="Equation.DSMT4">
              <p:embed/>
            </p:oleObj>
          </a:graphicData>
        </a:graphic>
      </p:graphicFrame>
      <p:sp>
        <p:nvSpPr>
          <p:cNvPr id="71" name="TextBox 70"/>
          <p:cNvSpPr txBox="1"/>
          <p:nvPr/>
        </p:nvSpPr>
        <p:spPr>
          <a:xfrm>
            <a:off x="11926990" y="13123069"/>
            <a:ext cx="546327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smtClean="0">
                <a:latin typeface="Arial"/>
              </a:rPr>
              <a:t>S = </a:t>
            </a:r>
            <a:r>
              <a:rPr lang="en-US" sz="3400" i="1" dirty="0" smtClean="0">
                <a:latin typeface="Arial"/>
              </a:rPr>
              <a:t>“the </a:t>
            </a:r>
            <a:r>
              <a:rPr lang="en-US" sz="3400" b="1" i="1" dirty="0" smtClean="0">
                <a:latin typeface="Arial"/>
              </a:rPr>
              <a:t>dog </a:t>
            </a:r>
            <a:r>
              <a:rPr lang="en-US" sz="3400" i="1" dirty="0" smtClean="0">
                <a:latin typeface="Arial"/>
              </a:rPr>
              <a:t>chased a cat</a:t>
            </a:r>
            <a:r>
              <a:rPr lang="en-US" sz="3400" dirty="0" smtClean="0">
                <a:latin typeface="Arial"/>
              </a:rPr>
              <a:t>”</a:t>
            </a:r>
            <a:endParaRPr lang="en-US" sz="3400" dirty="0">
              <a:latin typeface="Arial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0684669" y="14266862"/>
            <a:ext cx="1826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/>
              </a:rPr>
              <a:t>bigrams</a:t>
            </a:r>
            <a:endParaRPr lang="en-US" sz="3600" dirty="0">
              <a:latin typeface="Arial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0684669" y="15257462"/>
            <a:ext cx="18518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/>
              </a:rPr>
              <a:t>trigrams</a:t>
            </a:r>
            <a:endParaRPr lang="en-US" sz="3600" dirty="0">
              <a:latin typeface="Arial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0704926" y="16324262"/>
            <a:ext cx="2494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Arial"/>
              </a:rPr>
              <a:t>quadgrams</a:t>
            </a:r>
            <a:endParaRPr lang="en-US" sz="3600" dirty="0">
              <a:latin typeface="Arial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0684669" y="17391062"/>
            <a:ext cx="21602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Arial"/>
              </a:rPr>
              <a:t>tetragram</a:t>
            </a:r>
            <a:endParaRPr lang="en-US" sz="3600" dirty="0">
              <a:latin typeface="Arial"/>
            </a:endParaRPr>
          </a:p>
        </p:txBody>
      </p:sp>
      <p:graphicFrame>
        <p:nvGraphicFramePr>
          <p:cNvPr id="13342" name="Object 30"/>
          <p:cNvGraphicFramePr>
            <a:graphicFrameLocks noChangeAspect="1"/>
          </p:cNvGraphicFramePr>
          <p:nvPr/>
        </p:nvGraphicFramePr>
        <p:xfrm>
          <a:off x="13732669" y="15486856"/>
          <a:ext cx="1004887" cy="895350"/>
        </p:xfrm>
        <a:graphic>
          <a:graphicData uri="http://schemas.openxmlformats.org/presentationml/2006/ole">
            <p:oleObj spid="_x0000_s13342" name="Equation" r:id="rId14" imgW="292100" imgH="266700" progId="Equation.DSMT4">
              <p:embed/>
            </p:oleObj>
          </a:graphicData>
        </a:graphic>
      </p:graphicFrame>
      <p:cxnSp>
        <p:nvCxnSpPr>
          <p:cNvPr id="78" name="Straight Arrow Connector 77"/>
          <p:cNvCxnSpPr>
            <a:stCxn id="75" idx="3"/>
          </p:cNvCxnSpPr>
          <p:nvPr/>
        </p:nvCxnSpPr>
        <p:spPr>
          <a:xfrm flipV="1">
            <a:off x="12844936" y="16476662"/>
            <a:ext cx="1040133" cy="1237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72" idx="3"/>
          </p:cNvCxnSpPr>
          <p:nvPr/>
        </p:nvCxnSpPr>
        <p:spPr>
          <a:xfrm>
            <a:off x="12511311" y="14590028"/>
            <a:ext cx="1373758" cy="8198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53" idx="3"/>
          </p:cNvCxnSpPr>
          <p:nvPr/>
        </p:nvCxnSpPr>
        <p:spPr>
          <a:xfrm>
            <a:off x="6569869" y="14647068"/>
            <a:ext cx="40386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56" idx="3"/>
          </p:cNvCxnSpPr>
          <p:nvPr/>
        </p:nvCxnSpPr>
        <p:spPr>
          <a:xfrm flipV="1">
            <a:off x="8170069" y="15713869"/>
            <a:ext cx="2438400" cy="7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59" idx="3"/>
          </p:cNvCxnSpPr>
          <p:nvPr/>
        </p:nvCxnSpPr>
        <p:spPr>
          <a:xfrm flipV="1">
            <a:off x="10456069" y="16780669"/>
            <a:ext cx="228600" cy="7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61" idx="3"/>
          </p:cNvCxnSpPr>
          <p:nvPr/>
        </p:nvCxnSpPr>
        <p:spPr>
          <a:xfrm>
            <a:off x="6646069" y="17847469"/>
            <a:ext cx="3962400" cy="23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12818269" y="15943262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14875669" y="15601731"/>
            <a:ext cx="25459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/>
              </a:rPr>
              <a:t>S Encoding</a:t>
            </a:r>
            <a:endParaRPr lang="en-US" sz="3600" dirty="0">
              <a:latin typeface="Arial"/>
            </a:endParaRPr>
          </a:p>
        </p:txBody>
      </p:sp>
      <p:cxnSp>
        <p:nvCxnSpPr>
          <p:cNvPr id="108" name="Straight Arrow Connector 107"/>
          <p:cNvCxnSpPr/>
          <p:nvPr/>
        </p:nvCxnSpPr>
        <p:spPr>
          <a:xfrm flipV="1">
            <a:off x="14266069" y="15924897"/>
            <a:ext cx="609600" cy="183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4862105" y="21428869"/>
            <a:ext cx="25459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/>
              </a:rPr>
              <a:t>S Encoding</a:t>
            </a:r>
            <a:endParaRPr lang="en-US" sz="3600" dirty="0">
              <a:latin typeface="Arial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616869" y="13123069"/>
            <a:ext cx="102108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>
                <a:latin typeface="Arial"/>
              </a:rPr>
              <a:t>Example of </a:t>
            </a:r>
            <a:r>
              <a:rPr lang="en-US" sz="3400" dirty="0" err="1" smtClean="0">
                <a:latin typeface="Arial"/>
              </a:rPr>
              <a:t>n</a:t>
            </a:r>
            <a:r>
              <a:rPr lang="en-US" sz="3400" dirty="0" smtClean="0">
                <a:latin typeface="Arial"/>
              </a:rPr>
              <a:t>-gram encoding for words around ‘dog’:</a:t>
            </a:r>
            <a:endParaRPr lang="en-US" sz="3400" dirty="0">
              <a:latin typeface="Arial"/>
            </a:endParaRPr>
          </a:p>
        </p:txBody>
      </p:sp>
      <p:pic>
        <p:nvPicPr>
          <p:cNvPr id="140" name="Picture 139" descr="Screen Shot 2013-07-26 at 3.33.09 PM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1599069" y="22293851"/>
            <a:ext cx="5867400" cy="5351854"/>
          </a:xfrm>
          <a:prstGeom prst="rect">
            <a:avLst/>
          </a:prstGeom>
        </p:spPr>
      </p:pic>
      <p:sp>
        <p:nvSpPr>
          <p:cNvPr id="141" name="TextBox 140"/>
          <p:cNvSpPr txBox="1"/>
          <p:nvPr/>
        </p:nvSpPr>
        <p:spPr>
          <a:xfrm>
            <a:off x="1083469" y="22495669"/>
            <a:ext cx="10820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1200"/>
              </a:spcAft>
              <a:buFont typeface="Arial"/>
              <a:buChar char="•"/>
            </a:pPr>
            <a:r>
              <a:rPr lang="en-US" sz="3400" dirty="0" smtClean="0">
                <a:latin typeface="Arial"/>
              </a:rPr>
              <a:t>Much simpler than prior encodings, allows for same comparison of word vectors via their geometric proximity in a vector space (see figure for illustration)</a:t>
            </a:r>
          </a:p>
          <a:p>
            <a:pPr marL="457200" indent="-457200">
              <a:spcBef>
                <a:spcPts val="600"/>
              </a:spcBef>
              <a:spcAft>
                <a:spcPts val="1200"/>
              </a:spcAft>
              <a:buFont typeface="Arial"/>
              <a:buChar char="•"/>
            </a:pPr>
            <a:r>
              <a:rPr lang="en-US" sz="3400" dirty="0" smtClean="0">
                <a:latin typeface="Arial"/>
              </a:rPr>
              <a:t>Phrase completion and position retrieval also possible by measuring similarity between ‘probe’ encodings and word vectors</a:t>
            </a:r>
          </a:p>
          <a:p>
            <a:pPr marL="457200" indent="-457200">
              <a:spcBef>
                <a:spcPts val="600"/>
              </a:spcBef>
              <a:spcAft>
                <a:spcPts val="1200"/>
              </a:spcAft>
              <a:buFont typeface="Arial"/>
              <a:buChar char="•"/>
            </a:pPr>
            <a:r>
              <a:rPr lang="en-US" sz="3400" dirty="0" smtClean="0">
                <a:latin typeface="Arial"/>
              </a:rPr>
              <a:t>Simulations indicate performance is comparable to past approaches – all simulation materials drawn from Jones &amp; </a:t>
            </a:r>
            <a:r>
              <a:rPr lang="en-US" sz="3400" dirty="0" err="1" smtClean="0">
                <a:latin typeface="Arial"/>
              </a:rPr>
              <a:t>Mewhort</a:t>
            </a:r>
            <a:r>
              <a:rPr lang="en-US" sz="3400" dirty="0" smtClean="0">
                <a:latin typeface="Arial"/>
              </a:rPr>
              <a:t> (2007)</a:t>
            </a:r>
            <a:endParaRPr lang="en-US" sz="3400" dirty="0">
              <a:latin typeface="Arial"/>
            </a:endParaRPr>
          </a:p>
        </p:txBody>
      </p:sp>
      <p:graphicFrame>
        <p:nvGraphicFramePr>
          <p:cNvPr id="13344" name="Object 32"/>
          <p:cNvGraphicFramePr>
            <a:graphicFrameLocks noChangeAspect="1"/>
          </p:cNvGraphicFramePr>
          <p:nvPr/>
        </p:nvGraphicFramePr>
        <p:xfrm>
          <a:off x="11393488" y="19710400"/>
          <a:ext cx="479425" cy="684213"/>
        </p:xfrm>
        <a:graphic>
          <a:graphicData uri="http://schemas.openxmlformats.org/presentationml/2006/ole">
            <p:oleObj spid="_x0000_s13344" name="Equation" r:id="rId16" imgW="139700" imgH="203200" progId="Equation.DSMT4">
              <p:embed/>
            </p:oleObj>
          </a:graphicData>
        </a:graphic>
      </p:graphicFrame>
      <p:graphicFrame>
        <p:nvGraphicFramePr>
          <p:cNvPr id="13345" name="Object 33"/>
          <p:cNvGraphicFramePr>
            <a:graphicFrameLocks noChangeAspect="1"/>
          </p:cNvGraphicFramePr>
          <p:nvPr/>
        </p:nvGraphicFramePr>
        <p:xfrm>
          <a:off x="11359683" y="20362069"/>
          <a:ext cx="565150" cy="511175"/>
        </p:xfrm>
        <a:graphic>
          <a:graphicData uri="http://schemas.openxmlformats.org/presentationml/2006/ole">
            <p:oleObj spid="_x0000_s13345" name="Equation" r:id="rId17" imgW="165100" imgH="152400" progId="Equation.DSMT4">
              <p:embed/>
            </p:oleObj>
          </a:graphicData>
        </a:graphic>
      </p:graphicFrame>
      <p:graphicFrame>
        <p:nvGraphicFramePr>
          <p:cNvPr id="13346" name="Object 34"/>
          <p:cNvGraphicFramePr>
            <a:graphicFrameLocks noChangeAspect="1"/>
          </p:cNvGraphicFramePr>
          <p:nvPr/>
        </p:nvGraphicFramePr>
        <p:xfrm>
          <a:off x="11350625" y="21253450"/>
          <a:ext cx="565150" cy="766763"/>
        </p:xfrm>
        <a:graphic>
          <a:graphicData uri="http://schemas.openxmlformats.org/presentationml/2006/ole">
            <p:oleObj spid="_x0000_s13346" name="Equation" r:id="rId18" imgW="165100" imgH="228600" progId="Equation.DSMT4">
              <p:embed/>
            </p:oleObj>
          </a:graphicData>
        </a:graphic>
      </p:graphicFrame>
      <p:graphicFrame>
        <p:nvGraphicFramePr>
          <p:cNvPr id="13347" name="Object 35"/>
          <p:cNvGraphicFramePr>
            <a:graphicFrameLocks noChangeAspect="1"/>
          </p:cNvGraphicFramePr>
          <p:nvPr/>
        </p:nvGraphicFramePr>
        <p:xfrm>
          <a:off x="11435883" y="20904954"/>
          <a:ext cx="392112" cy="468313"/>
        </p:xfrm>
        <a:graphic>
          <a:graphicData uri="http://schemas.openxmlformats.org/presentationml/2006/ole">
            <p:oleObj spid="_x0000_s13347" name="Equation" r:id="rId19" imgW="114300" imgH="139700" progId="Equation.DSMT4">
              <p:embed/>
            </p:oleObj>
          </a:graphicData>
        </a:graphic>
      </p:graphicFrame>
      <p:sp>
        <p:nvSpPr>
          <p:cNvPr id="148" name="TextBox 147"/>
          <p:cNvSpPr txBox="1"/>
          <p:nvPr/>
        </p:nvSpPr>
        <p:spPr>
          <a:xfrm>
            <a:off x="11969283" y="19762649"/>
            <a:ext cx="5262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/>
              </a:rPr>
              <a:t>Random </a:t>
            </a:r>
            <a:r>
              <a:rPr lang="en-US" sz="2800" dirty="0" err="1" smtClean="0">
                <a:latin typeface="Arial"/>
              </a:rPr>
              <a:t>vocab</a:t>
            </a:r>
            <a:r>
              <a:rPr lang="en-US" sz="2800" dirty="0" smtClean="0">
                <a:latin typeface="Arial"/>
              </a:rPr>
              <a:t> vector for word </a:t>
            </a:r>
            <a:r>
              <a:rPr lang="en-US" sz="2800" i="1" dirty="0" err="1" smtClean="0">
                <a:latin typeface="Arial"/>
              </a:rPr>
              <a:t>i</a:t>
            </a:r>
            <a:endParaRPr lang="en-US" sz="2800" dirty="0">
              <a:latin typeface="Arial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11969283" y="20296049"/>
            <a:ext cx="5573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/>
              </a:rPr>
              <a:t>Placeholder vector for target word</a:t>
            </a:r>
            <a:endParaRPr lang="en-US" sz="2800" dirty="0">
              <a:latin typeface="Arial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11969283" y="21352669"/>
            <a:ext cx="5434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/>
              </a:rPr>
              <a:t>Vector for position </a:t>
            </a:r>
            <a:r>
              <a:rPr lang="en-US" sz="2800" i="1" dirty="0" err="1" smtClean="0">
                <a:latin typeface="Arial"/>
              </a:rPr>
              <a:t>j</a:t>
            </a:r>
            <a:r>
              <a:rPr lang="en-US" sz="2800" i="1" dirty="0" smtClean="0">
                <a:latin typeface="Arial"/>
              </a:rPr>
              <a:t> </a:t>
            </a:r>
            <a:r>
              <a:rPr lang="en-US" sz="2800" dirty="0" smtClean="0">
                <a:latin typeface="Arial"/>
              </a:rPr>
              <a:t>next to target</a:t>
            </a:r>
            <a:endParaRPr lang="en-US" sz="2800" dirty="0">
              <a:latin typeface="Arial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11969283" y="20819269"/>
            <a:ext cx="4935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/>
              </a:rPr>
              <a:t>Circular convolution operation </a:t>
            </a:r>
            <a:endParaRPr lang="en-US" sz="2800" dirty="0">
              <a:latin typeface="Arial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18380869" y="17567493"/>
            <a:ext cx="1662245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</a:rPr>
              <a:t>All reported values are vector cosines. Target word in brackets for phrase completion tasks</a:t>
            </a:r>
            <a:endParaRPr lang="en-US" sz="3200" dirty="0">
              <a:latin typeface="Arial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18533269" y="34001869"/>
            <a:ext cx="16383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Arial"/>
              </a:rPr>
              <a:t>Choo</a:t>
            </a:r>
            <a:r>
              <a:rPr lang="en-US" sz="1600" dirty="0" smtClean="0">
                <a:latin typeface="Arial"/>
              </a:rPr>
              <a:t>, F.X., &amp; </a:t>
            </a:r>
            <a:r>
              <a:rPr lang="en-US" sz="1600" dirty="0" err="1" smtClean="0">
                <a:latin typeface="Arial"/>
              </a:rPr>
              <a:t>Eliasmith</a:t>
            </a:r>
            <a:r>
              <a:rPr lang="en-US" sz="1600" dirty="0" smtClean="0">
                <a:latin typeface="Arial"/>
              </a:rPr>
              <a:t>, C. (2010). A spiking neuron model of serial order recall.</a:t>
            </a:r>
            <a:r>
              <a:rPr lang="en-US" sz="1600" i="1" dirty="0" smtClean="0">
                <a:latin typeface="Arial"/>
              </a:rPr>
              <a:t> Proceedings of the 32</a:t>
            </a:r>
            <a:r>
              <a:rPr lang="en-US" sz="1600" i="1" baseline="30000" dirty="0" smtClean="0">
                <a:latin typeface="Arial"/>
              </a:rPr>
              <a:t>nd</a:t>
            </a:r>
            <a:r>
              <a:rPr lang="en-US" sz="1600" i="1" dirty="0" smtClean="0">
                <a:latin typeface="Arial"/>
              </a:rPr>
              <a:t> Annual Conference of the Cognitive Science Society.</a:t>
            </a:r>
            <a:r>
              <a:rPr lang="en-US" sz="1600" dirty="0" smtClean="0">
                <a:latin typeface="Arial"/>
              </a:rPr>
              <a:t> </a:t>
            </a:r>
          </a:p>
          <a:p>
            <a:r>
              <a:rPr lang="en-US" sz="1600" dirty="0" err="1" smtClean="0">
                <a:latin typeface="Arial"/>
              </a:rPr>
              <a:t>Eliasmith</a:t>
            </a:r>
            <a:r>
              <a:rPr lang="en-US" sz="1600" dirty="0" smtClean="0">
                <a:latin typeface="Arial"/>
              </a:rPr>
              <a:t>, C. (2013). </a:t>
            </a:r>
            <a:r>
              <a:rPr lang="en-US" sz="1600" i="1" dirty="0" smtClean="0">
                <a:latin typeface="Arial"/>
              </a:rPr>
              <a:t>How to build a brain: A neural architecture for biological cognition. </a:t>
            </a:r>
            <a:r>
              <a:rPr lang="en-US" sz="1600" dirty="0" smtClean="0">
                <a:latin typeface="Arial"/>
              </a:rPr>
              <a:t>New York, NY: Oxford University Press.</a:t>
            </a:r>
          </a:p>
          <a:p>
            <a:r>
              <a:rPr lang="en-US" sz="1600" dirty="0" err="1" smtClean="0">
                <a:latin typeface="Arial"/>
              </a:rPr>
              <a:t>Eliasmith</a:t>
            </a:r>
            <a:r>
              <a:rPr lang="en-US" sz="1600" dirty="0" smtClean="0">
                <a:latin typeface="Arial"/>
              </a:rPr>
              <a:t>, C., Stewart, T., </a:t>
            </a:r>
            <a:r>
              <a:rPr lang="en-US" sz="1600" dirty="0" err="1" smtClean="0">
                <a:latin typeface="Arial"/>
              </a:rPr>
              <a:t>Choo</a:t>
            </a:r>
            <a:r>
              <a:rPr lang="en-US" sz="1600" dirty="0" smtClean="0">
                <a:latin typeface="Arial"/>
              </a:rPr>
              <a:t>, F.X., </a:t>
            </a:r>
            <a:r>
              <a:rPr lang="en-US" sz="1600" dirty="0" err="1" smtClean="0">
                <a:latin typeface="Arial"/>
              </a:rPr>
              <a:t>Bekolay</a:t>
            </a:r>
            <a:r>
              <a:rPr lang="en-US" sz="1600" dirty="0" smtClean="0">
                <a:latin typeface="Arial"/>
              </a:rPr>
              <a:t>, T., </a:t>
            </a:r>
            <a:r>
              <a:rPr lang="en-US" sz="1600" dirty="0" err="1" smtClean="0">
                <a:latin typeface="Arial"/>
              </a:rPr>
              <a:t>DeWolf</a:t>
            </a:r>
            <a:r>
              <a:rPr lang="en-US" sz="1600" dirty="0" smtClean="0">
                <a:latin typeface="Arial"/>
              </a:rPr>
              <a:t>, T., Tang, Y., &amp; Rasmussen, D. (2012). A large-scale model of the functioning brain. </a:t>
            </a:r>
            <a:r>
              <a:rPr lang="en-US" sz="1600" i="1" dirty="0" smtClean="0">
                <a:latin typeface="Arial"/>
              </a:rPr>
              <a:t>Science</a:t>
            </a:r>
            <a:r>
              <a:rPr lang="en-US" sz="1600" dirty="0" smtClean="0">
                <a:latin typeface="Arial"/>
              </a:rPr>
              <a:t>,  338.6111, 1202-1205.</a:t>
            </a:r>
          </a:p>
          <a:p>
            <a:r>
              <a:rPr lang="en-US" sz="1600" dirty="0" smtClean="0">
                <a:latin typeface="Arial"/>
              </a:rPr>
              <a:t>Jones, M.N. &amp; </a:t>
            </a:r>
            <a:r>
              <a:rPr lang="en-US" sz="1600" dirty="0" err="1" smtClean="0">
                <a:latin typeface="Arial"/>
              </a:rPr>
              <a:t>Mewhort</a:t>
            </a:r>
            <a:r>
              <a:rPr lang="en-US" sz="1600" dirty="0" smtClean="0">
                <a:latin typeface="Arial"/>
              </a:rPr>
              <a:t>, D. (2007). Representing word meaning and order information in a composite holographic lexicon. </a:t>
            </a:r>
            <a:r>
              <a:rPr lang="en-US" sz="1600" i="1" dirty="0" smtClean="0">
                <a:latin typeface="Arial"/>
              </a:rPr>
              <a:t>Psychological Review</a:t>
            </a:r>
            <a:r>
              <a:rPr lang="en-US" sz="1600" dirty="0" smtClean="0">
                <a:latin typeface="Arial"/>
              </a:rPr>
              <a:t>, </a:t>
            </a:r>
            <a:r>
              <a:rPr lang="en-US" sz="1600" i="1" dirty="0" smtClean="0">
                <a:latin typeface="Arial"/>
              </a:rPr>
              <a:t>114.1</a:t>
            </a:r>
            <a:r>
              <a:rPr lang="en-US" sz="1600" dirty="0" smtClean="0">
                <a:latin typeface="Arial"/>
              </a:rPr>
              <a:t>, 1-37</a:t>
            </a:r>
          </a:p>
          <a:p>
            <a:r>
              <a:rPr lang="en-US" sz="1600" dirty="0" err="1" smtClean="0">
                <a:latin typeface="Arial"/>
              </a:rPr>
              <a:t>Sahlgren</a:t>
            </a:r>
            <a:r>
              <a:rPr lang="en-US" sz="1600" dirty="0" smtClean="0">
                <a:latin typeface="Arial"/>
              </a:rPr>
              <a:t>, M., </a:t>
            </a:r>
            <a:r>
              <a:rPr lang="en-US" sz="1600" dirty="0" err="1" smtClean="0">
                <a:latin typeface="Arial"/>
              </a:rPr>
              <a:t>Holst</a:t>
            </a:r>
            <a:r>
              <a:rPr lang="en-US" sz="1600" dirty="0" smtClean="0">
                <a:latin typeface="Arial"/>
              </a:rPr>
              <a:t>, A., &amp; </a:t>
            </a:r>
            <a:r>
              <a:rPr lang="en-US" sz="1600" dirty="0" err="1" smtClean="0">
                <a:latin typeface="Arial"/>
              </a:rPr>
              <a:t>Kanerva</a:t>
            </a:r>
            <a:r>
              <a:rPr lang="en-US" sz="1600" dirty="0" smtClean="0">
                <a:latin typeface="Arial"/>
              </a:rPr>
              <a:t>, P. (2008). Permutations as a means to encode order in word space. </a:t>
            </a:r>
            <a:r>
              <a:rPr lang="en-US" sz="1600" i="1" dirty="0" smtClean="0">
                <a:latin typeface="Arial"/>
              </a:rPr>
              <a:t>Proceedings of the 30</a:t>
            </a:r>
            <a:r>
              <a:rPr lang="en-US" sz="1600" i="1" baseline="30000" dirty="0" smtClean="0">
                <a:latin typeface="Arial"/>
              </a:rPr>
              <a:t>th</a:t>
            </a:r>
            <a:r>
              <a:rPr lang="en-US" sz="1600" i="1" dirty="0" smtClean="0">
                <a:latin typeface="Arial"/>
              </a:rPr>
              <a:t> Annual Conference of the Cognitive Science Society </a:t>
            </a:r>
            <a:endParaRPr lang="en-US" sz="1600" dirty="0" smtClean="0">
              <a:latin typeface="Arial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18228469" y="33620869"/>
            <a:ext cx="17739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i="1" dirty="0" smtClean="0">
                <a:latin typeface="Arial"/>
              </a:rPr>
              <a:t>References</a:t>
            </a:r>
            <a:endParaRPr lang="en-US" sz="2200" b="1" i="1" dirty="0">
              <a:latin typeface="Arial"/>
            </a:endParaRPr>
          </a:p>
        </p:txBody>
      </p:sp>
      <p:cxnSp>
        <p:nvCxnSpPr>
          <p:cNvPr id="183" name="Straight Arrow Connector 182"/>
          <p:cNvCxnSpPr>
            <a:stCxn id="68" idx="2"/>
            <a:endCxn id="117" idx="0"/>
          </p:cNvCxnSpPr>
          <p:nvPr/>
        </p:nvCxnSpPr>
        <p:spPr>
          <a:xfrm rot="5400000">
            <a:off x="5761929" y="21040028"/>
            <a:ext cx="762000" cy="156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9012</TotalTime>
  <Words>878</Words>
  <Application>Microsoft Macintosh PowerPoint</Application>
  <PresentationFormat>Custom</PresentationFormat>
  <Paragraphs>172</Paragraphs>
  <Slides>1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Equation</vt:lpstr>
      <vt:lpstr>A Neurally Plausible Encoding of Word Order  Information into a Semantic Vector Space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Xuan Choo</dc:creator>
  <cp:lastModifiedBy>Peter Blouw</cp:lastModifiedBy>
  <cp:revision>157</cp:revision>
  <dcterms:created xsi:type="dcterms:W3CDTF">2013-07-27T12:58:55Z</dcterms:created>
  <dcterms:modified xsi:type="dcterms:W3CDTF">2013-07-27T20:37:45Z</dcterms:modified>
</cp:coreProperties>
</file>